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4" r:id="rId6"/>
    <p:sldId id="265" r:id="rId7"/>
    <p:sldId id="267"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5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246AA-4169-C91C-841F-93CF1F766D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9167617-F233-8F1A-DFBF-43778C3FF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41C96A6-8ACE-5FDB-1000-95A18F670FA3}"/>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5" name="页脚占位符 4">
            <a:extLst>
              <a:ext uri="{FF2B5EF4-FFF2-40B4-BE49-F238E27FC236}">
                <a16:creationId xmlns:a16="http://schemas.microsoft.com/office/drawing/2014/main" id="{E6986A7D-E835-C348-5FCC-F523930882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780A23-6BF0-4E87-F51D-995CFB3FC3D3}"/>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23472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50A7D-8C94-EF86-1070-FF4F77D8BED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EA2111-0A57-B634-5325-491B1021777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5E3BEB-2706-8B04-9D5C-43D845B15F0C}"/>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5" name="页脚占位符 4">
            <a:extLst>
              <a:ext uri="{FF2B5EF4-FFF2-40B4-BE49-F238E27FC236}">
                <a16:creationId xmlns:a16="http://schemas.microsoft.com/office/drawing/2014/main" id="{A945A382-B174-A3B8-33B5-0C23ED1686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C5563E-7DD0-87A6-DAD6-FC162104091D}"/>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394282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9392738-6B46-B471-0FF9-754101DD3F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16AE624-AC9C-B181-646D-1BDDBAD428E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CB44DA0-6A23-C842-A19A-65665248303D}"/>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5" name="页脚占位符 4">
            <a:extLst>
              <a:ext uri="{FF2B5EF4-FFF2-40B4-BE49-F238E27FC236}">
                <a16:creationId xmlns:a16="http://schemas.microsoft.com/office/drawing/2014/main" id="{ABE76939-6706-45CC-A456-40E818D15E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EC13A1-CF55-E4C2-F6C9-101E91CB721B}"/>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249071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683FA8-5661-6239-7E4D-A3B53440520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AD6B33-E918-0612-F49D-FECA1C71A35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68FC63-02E7-16DC-9511-449D128315AF}"/>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5" name="页脚占位符 4">
            <a:extLst>
              <a:ext uri="{FF2B5EF4-FFF2-40B4-BE49-F238E27FC236}">
                <a16:creationId xmlns:a16="http://schemas.microsoft.com/office/drawing/2014/main" id="{0CC0517A-71F0-9127-5ED4-C918AA1425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6FEF846-500D-0E68-90F4-89ACC3C37D79}"/>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49679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32B1A5-94FE-3F50-6F5D-606496FED68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DA1CA1-FFCF-8AD9-B454-D9ED3E54B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53ED85A-16FB-4EF2-B97A-B221A32C61C9}"/>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5" name="页脚占位符 4">
            <a:extLst>
              <a:ext uri="{FF2B5EF4-FFF2-40B4-BE49-F238E27FC236}">
                <a16:creationId xmlns:a16="http://schemas.microsoft.com/office/drawing/2014/main" id="{1F3DF419-43E5-059A-2663-AB5C311D8B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E400E4-762C-0AD0-D09B-A0448A4EFB16}"/>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220770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E25CB-CE4A-1F4F-B104-1914CA693D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3F6D0C-237F-F9C3-1ADB-FE07848326B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DBD5F33-AC4F-E52D-F732-5BFB175BC55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DDF5AC3-8187-0C0C-AF34-32A3E33A83C9}"/>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6" name="页脚占位符 5">
            <a:extLst>
              <a:ext uri="{FF2B5EF4-FFF2-40B4-BE49-F238E27FC236}">
                <a16:creationId xmlns:a16="http://schemas.microsoft.com/office/drawing/2014/main" id="{0DD57CE2-83DD-892E-65DD-B0A9AA5AC1F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045F9E-1B60-65C5-A313-E6B9A73DF3F1}"/>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85868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148797-FF82-8625-B85A-12DD7A641D1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BFCA630-6D11-0317-E658-59A8DF71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3D07DDB-81A0-00A3-9731-C0A8ED33EEE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09EE2CB-54B2-8F26-815D-F091E59F7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8FE8C11-829A-7820-E175-AAFA0EE6345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4DD0281-85B8-7F5A-A45F-E04940BE0AF4}"/>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8" name="页脚占位符 7">
            <a:extLst>
              <a:ext uri="{FF2B5EF4-FFF2-40B4-BE49-F238E27FC236}">
                <a16:creationId xmlns:a16="http://schemas.microsoft.com/office/drawing/2014/main" id="{F750426B-1A45-8141-EB1C-452F93D8DA6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D632AB-B53A-417C-54E4-861EED523703}"/>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218220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DDDFFC-88E2-1690-ADB1-019B6A37FFD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514AFAE-B6B5-C9EA-7FE7-5803B8D772BD}"/>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4" name="页脚占位符 3">
            <a:extLst>
              <a:ext uri="{FF2B5EF4-FFF2-40B4-BE49-F238E27FC236}">
                <a16:creationId xmlns:a16="http://schemas.microsoft.com/office/drawing/2014/main" id="{9CACE6E5-39B1-C860-361A-5DA84E4E0D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75DF60B-D19C-B160-2F0A-AF41E7193CD5}"/>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114826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628ED3-159A-C22D-843E-19B16CB607B2}"/>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3" name="页脚占位符 2">
            <a:extLst>
              <a:ext uri="{FF2B5EF4-FFF2-40B4-BE49-F238E27FC236}">
                <a16:creationId xmlns:a16="http://schemas.microsoft.com/office/drawing/2014/main" id="{AB5404A9-3496-17FC-41D6-4A2B3D1FDDD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5582319-1D13-8EAB-AF95-E2836E2B2BE8}"/>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170090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9F4BB5-54A4-CD5F-7F0E-5079C6F21E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2717E07-C14C-7B95-E02E-79C04CFA6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0458664-CD86-EBFB-FD24-FA83E46C7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855951-8A0A-824B-159B-7D91F7210E39}"/>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6" name="页脚占位符 5">
            <a:extLst>
              <a:ext uri="{FF2B5EF4-FFF2-40B4-BE49-F238E27FC236}">
                <a16:creationId xmlns:a16="http://schemas.microsoft.com/office/drawing/2014/main" id="{691EB665-3278-55CA-16AB-AAAD07D871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73C0CB-38EB-4EF3-8A53-D3B78D06B214}"/>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426372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6432D-9481-20F8-AC68-D4D124906F4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A54B9C-CA67-7EB7-4D0F-997AA2048A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BEA2D94-3BE1-7036-0D21-E9EBCCA4D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260358A-8CCD-B227-0251-71F922E93A3C}"/>
              </a:ext>
            </a:extLst>
          </p:cNvPr>
          <p:cNvSpPr>
            <a:spLocks noGrp="1"/>
          </p:cNvSpPr>
          <p:nvPr>
            <p:ph type="dt" sz="half" idx="10"/>
          </p:nvPr>
        </p:nvSpPr>
        <p:spPr/>
        <p:txBody>
          <a:bodyPr/>
          <a:lstStyle/>
          <a:p>
            <a:fld id="{07DB5470-A9C3-443D-93A8-B8D6E7CE8D2D}" type="datetimeFigureOut">
              <a:rPr lang="zh-CN" altLang="en-US" smtClean="0"/>
              <a:t>2025-04-10</a:t>
            </a:fld>
            <a:endParaRPr lang="zh-CN" altLang="en-US"/>
          </a:p>
        </p:txBody>
      </p:sp>
      <p:sp>
        <p:nvSpPr>
          <p:cNvPr id="6" name="页脚占位符 5">
            <a:extLst>
              <a:ext uri="{FF2B5EF4-FFF2-40B4-BE49-F238E27FC236}">
                <a16:creationId xmlns:a16="http://schemas.microsoft.com/office/drawing/2014/main" id="{38163612-E7A6-080A-21B7-A430596C95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03F7DB-8187-BFA3-384B-1A5A0F02ECB9}"/>
              </a:ext>
            </a:extLst>
          </p:cNvPr>
          <p:cNvSpPr>
            <a:spLocks noGrp="1"/>
          </p:cNvSpPr>
          <p:nvPr>
            <p:ph type="sldNum" sz="quarter" idx="12"/>
          </p:nvPr>
        </p:nvSpPr>
        <p:spPr/>
        <p:txBody>
          <a:body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314765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9C13B4-143B-69AB-CFC8-FA61A5314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EBDE8F6-BBA6-7202-23D6-C2D9BACA6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C701B-5B6D-9D4C-6940-B8C6EB917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B5470-A9C3-443D-93A8-B8D6E7CE8D2D}" type="datetimeFigureOut">
              <a:rPr lang="zh-CN" altLang="en-US" smtClean="0"/>
              <a:t>2025-04-10</a:t>
            </a:fld>
            <a:endParaRPr lang="zh-CN" altLang="en-US"/>
          </a:p>
        </p:txBody>
      </p:sp>
      <p:sp>
        <p:nvSpPr>
          <p:cNvPr id="5" name="页脚占位符 4">
            <a:extLst>
              <a:ext uri="{FF2B5EF4-FFF2-40B4-BE49-F238E27FC236}">
                <a16:creationId xmlns:a16="http://schemas.microsoft.com/office/drawing/2014/main" id="{3431D780-68AC-675B-637F-8BDE4E11E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7F2AC7D-5B60-9774-1711-6C42B2C25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2B922-C538-4667-8F25-DBCF9363CD32}" type="slidenum">
              <a:rPr lang="zh-CN" altLang="en-US" smtClean="0"/>
              <a:t>‹#›</a:t>
            </a:fld>
            <a:endParaRPr lang="zh-CN" altLang="en-US"/>
          </a:p>
        </p:txBody>
      </p:sp>
    </p:spTree>
    <p:extLst>
      <p:ext uri="{BB962C8B-B14F-4D97-AF65-F5344CB8AC3E}">
        <p14:creationId xmlns:p14="http://schemas.microsoft.com/office/powerpoint/2010/main" val="951784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B9FCE-CA6F-423F-2A82-253E52DD4F03}"/>
              </a:ext>
            </a:extLst>
          </p:cNvPr>
          <p:cNvSpPr>
            <a:spLocks noGrp="1"/>
          </p:cNvSpPr>
          <p:nvPr>
            <p:ph type="title"/>
          </p:nvPr>
        </p:nvSpPr>
        <p:spPr>
          <a:xfrm>
            <a:off x="839788" y="457200"/>
            <a:ext cx="6326729" cy="579938"/>
          </a:xfrm>
        </p:spPr>
        <p:txBody>
          <a:bodyPr/>
          <a:lstStyle/>
          <a:p>
            <a:pPr algn="l"/>
            <a:r>
              <a:rPr lang="en-US" altLang="zh-CN" b="1" i="0" dirty="0">
                <a:solidFill>
                  <a:srgbClr val="000000"/>
                </a:solidFill>
                <a:effectLst/>
                <a:latin typeface="Inter"/>
              </a:rPr>
              <a:t>Application Products</a:t>
            </a:r>
          </a:p>
        </p:txBody>
      </p:sp>
      <p:pic>
        <p:nvPicPr>
          <p:cNvPr id="6" name="内容占位符 5">
            <a:extLst>
              <a:ext uri="{FF2B5EF4-FFF2-40B4-BE49-F238E27FC236}">
                <a16:creationId xmlns:a16="http://schemas.microsoft.com/office/drawing/2014/main" id="{0AAD3B13-A0BC-0F88-B71A-5BF46E108A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411787" y="1129191"/>
            <a:ext cx="3229391" cy="2422043"/>
          </a:xfrm>
        </p:spPr>
      </p:pic>
      <p:sp>
        <p:nvSpPr>
          <p:cNvPr id="4" name="文本占位符 3">
            <a:extLst>
              <a:ext uri="{FF2B5EF4-FFF2-40B4-BE49-F238E27FC236}">
                <a16:creationId xmlns:a16="http://schemas.microsoft.com/office/drawing/2014/main" id="{DD8617ED-7B83-AEAD-922E-56082911A587}"/>
              </a:ext>
            </a:extLst>
          </p:cNvPr>
          <p:cNvSpPr>
            <a:spLocks noGrp="1"/>
          </p:cNvSpPr>
          <p:nvPr>
            <p:ph type="body" sz="half" idx="2"/>
          </p:nvPr>
        </p:nvSpPr>
        <p:spPr>
          <a:xfrm>
            <a:off x="839788" y="1129191"/>
            <a:ext cx="4420981" cy="5473489"/>
          </a:xfrm>
        </p:spPr>
        <p:txBody>
          <a:bodyPr/>
          <a:lstStyle/>
          <a:p>
            <a:r>
              <a:rPr lang="en-US" altLang="zh-CN" b="0" i="0" dirty="0">
                <a:effectLst/>
                <a:latin typeface="Inter"/>
              </a:rPr>
              <a:t>EPE Foam is a new type of environmentally friendly packaging material. It can effectively absorb impact forces and plays a good protective role for fragile and vulnerable items.</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b="0" i="0" dirty="0">
                <a:effectLst/>
                <a:latin typeface="Inter"/>
              </a:rPr>
              <a:t>The "UNISN" EPE foam hot - melt adhesive is mainly applied to the bonding and shaping of EPE Foam. It can also be used for the coating and bonding between EPE Foam and various materials such as cardboard, EVA materials, and flannelette.</a:t>
            </a:r>
            <a:endParaRPr lang="en-US" altLang="zh-CN"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D713A019-02EC-D9AE-F42D-BD5E1F438C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69641" y="1129191"/>
            <a:ext cx="3027555" cy="2422044"/>
          </a:xfrm>
          <a:prstGeom prst="rect">
            <a:avLst/>
          </a:prstGeom>
        </p:spPr>
      </p:pic>
      <p:pic>
        <p:nvPicPr>
          <p:cNvPr id="19" name="图片 18">
            <a:extLst>
              <a:ext uri="{FF2B5EF4-FFF2-40B4-BE49-F238E27FC236}">
                <a16:creationId xmlns:a16="http://schemas.microsoft.com/office/drawing/2014/main" id="{47AC2ADB-AA53-66A7-D85A-044DCD35D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884" y="219470"/>
            <a:ext cx="2517413" cy="475460"/>
          </a:xfrm>
          <a:prstGeom prst="rect">
            <a:avLst/>
          </a:prstGeom>
        </p:spPr>
      </p:pic>
      <p:pic>
        <p:nvPicPr>
          <p:cNvPr id="9" name="图片 8">
            <a:extLst>
              <a:ext uri="{FF2B5EF4-FFF2-40B4-BE49-F238E27FC236}">
                <a16:creationId xmlns:a16="http://schemas.microsoft.com/office/drawing/2014/main" id="{4C0FD1D8-92AB-B48E-7632-8A7C06CF1574}"/>
              </a:ext>
            </a:extLst>
          </p:cNvPr>
          <p:cNvPicPr>
            <a:picLocks noChangeAspect="1"/>
          </p:cNvPicPr>
          <p:nvPr/>
        </p:nvPicPr>
        <p:blipFill>
          <a:blip r:embed="rId5"/>
          <a:stretch>
            <a:fillRect/>
          </a:stretch>
        </p:blipFill>
        <p:spPr>
          <a:xfrm>
            <a:off x="8669641" y="3601192"/>
            <a:ext cx="3027555" cy="3120242"/>
          </a:xfrm>
          <a:prstGeom prst="rect">
            <a:avLst/>
          </a:prstGeom>
        </p:spPr>
      </p:pic>
      <p:pic>
        <p:nvPicPr>
          <p:cNvPr id="12" name="图片 11">
            <a:extLst>
              <a:ext uri="{FF2B5EF4-FFF2-40B4-BE49-F238E27FC236}">
                <a16:creationId xmlns:a16="http://schemas.microsoft.com/office/drawing/2014/main" id="{C60D169F-E4E2-0796-D253-B06502D7761E}"/>
              </a:ext>
            </a:extLst>
          </p:cNvPr>
          <p:cNvPicPr>
            <a:picLocks noChangeAspect="1"/>
          </p:cNvPicPr>
          <p:nvPr/>
        </p:nvPicPr>
        <p:blipFill>
          <a:blip r:embed="rId6"/>
          <a:stretch>
            <a:fillRect/>
          </a:stretch>
        </p:blipFill>
        <p:spPr>
          <a:xfrm>
            <a:off x="5411788" y="3601192"/>
            <a:ext cx="3229390" cy="3120242"/>
          </a:xfrm>
          <a:prstGeom prst="rect">
            <a:avLst/>
          </a:prstGeom>
        </p:spPr>
      </p:pic>
    </p:spTree>
    <p:extLst>
      <p:ext uri="{BB962C8B-B14F-4D97-AF65-F5344CB8AC3E}">
        <p14:creationId xmlns:p14="http://schemas.microsoft.com/office/powerpoint/2010/main" val="285491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1DA1-F629-6D4C-5597-8414F8F9B7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1855719-5F0E-198F-F955-3BBD2564B34D}"/>
              </a:ext>
            </a:extLst>
          </p:cNvPr>
          <p:cNvSpPr>
            <a:spLocks noGrp="1"/>
          </p:cNvSpPr>
          <p:nvPr>
            <p:ph type="title"/>
          </p:nvPr>
        </p:nvSpPr>
        <p:spPr>
          <a:xfrm>
            <a:off x="839788" y="457200"/>
            <a:ext cx="5590700" cy="579938"/>
          </a:xfrm>
        </p:spPr>
        <p:txBody>
          <a:bodyPr>
            <a:normAutofit/>
          </a:bodyPr>
          <a:lstStyle/>
          <a:p>
            <a:pPr algn="l"/>
            <a:r>
              <a:rPr lang="en-US" altLang="zh-CN" b="1" i="0" dirty="0">
                <a:solidFill>
                  <a:srgbClr val="000000"/>
                </a:solidFill>
                <a:effectLst/>
                <a:latin typeface="Inter"/>
              </a:rPr>
              <a:t>Application Equipment</a:t>
            </a:r>
          </a:p>
        </p:txBody>
      </p:sp>
      <p:pic>
        <p:nvPicPr>
          <p:cNvPr id="6" name="内容占位符 5">
            <a:extLst>
              <a:ext uri="{FF2B5EF4-FFF2-40B4-BE49-F238E27FC236}">
                <a16:creationId xmlns:a16="http://schemas.microsoft.com/office/drawing/2014/main" id="{049F8861-AFF0-4469-2EE2-0EE453B8CB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565844" y="1164278"/>
            <a:ext cx="3809977" cy="1845513"/>
          </a:xfrm>
        </p:spPr>
      </p:pic>
      <p:sp>
        <p:nvSpPr>
          <p:cNvPr id="4" name="文本占位符 3">
            <a:extLst>
              <a:ext uri="{FF2B5EF4-FFF2-40B4-BE49-F238E27FC236}">
                <a16:creationId xmlns:a16="http://schemas.microsoft.com/office/drawing/2014/main" id="{612AE709-114A-038A-03B9-77AF321A0521}"/>
              </a:ext>
            </a:extLst>
          </p:cNvPr>
          <p:cNvSpPr>
            <a:spLocks noGrp="1"/>
          </p:cNvSpPr>
          <p:nvPr>
            <p:ph type="body" sz="half" idx="2"/>
          </p:nvPr>
        </p:nvSpPr>
        <p:spPr>
          <a:xfrm>
            <a:off x="839787" y="1129191"/>
            <a:ext cx="6427911" cy="5610055"/>
          </a:xfrm>
        </p:spPr>
        <p:txBody>
          <a:bodyPr>
            <a:normAutofit/>
          </a:bodyPr>
          <a:lstStyle/>
          <a:p>
            <a:pPr algn="l">
              <a:buFont typeface="Arial" panose="020B0604020202020204" pitchFamily="34" charset="0"/>
              <a:buChar char="•"/>
            </a:pPr>
            <a:r>
              <a:rPr lang="en-US" altLang="zh-CN" b="1" i="0" dirty="0">
                <a:solidFill>
                  <a:srgbClr val="000000"/>
                </a:solidFill>
                <a:effectLst/>
                <a:latin typeface="Inter"/>
              </a:rPr>
              <a:t>Manual Glue - spreading Machine</a:t>
            </a:r>
            <a:r>
              <a:rPr lang="en-US" altLang="zh-CN" b="0" i="0" dirty="0">
                <a:solidFill>
                  <a:srgbClr val="000000"/>
                </a:solidFill>
                <a:effectLst/>
                <a:latin typeface="Inter"/>
              </a:rPr>
              <a:t>: Multiple operators can work on one machine; Low equipment investment cost; Wide applicability.</a:t>
            </a:r>
          </a:p>
          <a:p>
            <a:pPr algn="l">
              <a:buFont typeface="Arial" panose="020B0604020202020204" pitchFamily="34" charset="0"/>
              <a:buChar char="•"/>
            </a:pPr>
            <a:endParaRPr lang="en-US" altLang="zh-CN" b="1" i="0" dirty="0">
              <a:solidFill>
                <a:srgbClr val="000000"/>
              </a:solidFill>
              <a:effectLst/>
              <a:latin typeface="Inter"/>
            </a:endParaRPr>
          </a:p>
          <a:p>
            <a:pPr algn="l">
              <a:buFont typeface="Arial" panose="020B0604020202020204" pitchFamily="34" charset="0"/>
              <a:buChar char="•"/>
            </a:pPr>
            <a:endParaRPr lang="en-US" altLang="zh-CN" b="1" dirty="0">
              <a:solidFill>
                <a:srgbClr val="000000"/>
              </a:solidFill>
              <a:latin typeface="Inter"/>
            </a:endParaRPr>
          </a:p>
          <a:p>
            <a:pPr algn="l">
              <a:buFont typeface="Arial" panose="020B0604020202020204" pitchFamily="34" charset="0"/>
              <a:buChar char="•"/>
            </a:pPr>
            <a:endParaRPr lang="en-US" altLang="zh-CN" b="1" i="0" dirty="0">
              <a:solidFill>
                <a:srgbClr val="000000"/>
              </a:solidFill>
              <a:effectLst/>
              <a:latin typeface="Inter"/>
            </a:endParaRPr>
          </a:p>
          <a:p>
            <a:pPr algn="l"/>
            <a:endParaRPr lang="en-US" altLang="zh-CN" b="1" dirty="0">
              <a:solidFill>
                <a:srgbClr val="000000"/>
              </a:solidFill>
              <a:latin typeface="Inter"/>
            </a:endParaRPr>
          </a:p>
          <a:p>
            <a:pPr algn="l"/>
            <a:endParaRPr lang="en-US" altLang="zh-CN" b="1" i="0" dirty="0">
              <a:solidFill>
                <a:srgbClr val="000000"/>
              </a:solidFill>
              <a:effectLst/>
              <a:latin typeface="Inter"/>
            </a:endParaRPr>
          </a:p>
          <a:p>
            <a:pPr algn="l">
              <a:buFont typeface="Arial" panose="020B0604020202020204" pitchFamily="34" charset="0"/>
              <a:buChar char="•"/>
            </a:pPr>
            <a:r>
              <a:rPr lang="en-US" altLang="zh-CN" b="1" i="0" dirty="0">
                <a:solidFill>
                  <a:srgbClr val="000000"/>
                </a:solidFill>
                <a:effectLst/>
                <a:latin typeface="Inter"/>
              </a:rPr>
              <a:t>Automatic Coating and Gluing Machine</a:t>
            </a:r>
            <a:r>
              <a:rPr lang="en-US" altLang="zh-CN" b="0" i="0" dirty="0">
                <a:solidFill>
                  <a:srgbClr val="000000"/>
                </a:solidFill>
                <a:effectLst/>
                <a:latin typeface="Inter"/>
              </a:rPr>
              <a:t>: High efficiency and fast speed; The gluing machine is far from the operator, with less odor; No contact with the glue tank, reducing the risk of burns. </a:t>
            </a:r>
          </a:p>
          <a:p>
            <a:pPr algn="l"/>
            <a:endParaRPr lang="en-US" altLang="zh-CN" dirty="0">
              <a:solidFill>
                <a:srgbClr val="000000"/>
              </a:solidFill>
              <a:latin typeface="Inter"/>
            </a:endParaRPr>
          </a:p>
          <a:p>
            <a:pPr algn="l"/>
            <a:endParaRPr lang="en-US" altLang="zh-CN" b="0" i="0" dirty="0">
              <a:solidFill>
                <a:srgbClr val="000000"/>
              </a:solidFill>
              <a:effectLst/>
              <a:latin typeface="Inter"/>
            </a:endParaRPr>
          </a:p>
          <a:p>
            <a:pPr algn="l"/>
            <a:endParaRPr lang="en-US" altLang="zh-CN" b="0" i="0" dirty="0">
              <a:solidFill>
                <a:srgbClr val="000000"/>
              </a:solidFill>
              <a:effectLst/>
              <a:latin typeface="Inter"/>
            </a:endParaRPr>
          </a:p>
          <a:p>
            <a:pPr algn="l">
              <a:buFont typeface="Arial" panose="020B0604020202020204" pitchFamily="34" charset="0"/>
              <a:buChar char="•"/>
            </a:pPr>
            <a:r>
              <a:rPr lang="en-US" altLang="zh-CN" b="0" i="0" dirty="0">
                <a:solidFill>
                  <a:srgbClr val="000000"/>
                </a:solidFill>
                <a:effectLst/>
                <a:latin typeface="Inter"/>
              </a:rPr>
              <a:t>After the glue is coated on the surface of EPE Foam, it is bonded to other objects.</a:t>
            </a:r>
          </a:p>
          <a:p>
            <a:endParaRPr lang="en-US" altLang="zh-CN" dirty="0">
              <a:latin typeface="Arial" panose="020B0604020202020204" pitchFamily="34" charset="0"/>
              <a:cs typeface="Arial" panose="020B0604020202020204" pitchFamily="34" charset="0"/>
            </a:endParaRPr>
          </a:p>
        </p:txBody>
      </p:sp>
      <p:pic>
        <p:nvPicPr>
          <p:cNvPr id="24" name="图片 23">
            <a:extLst>
              <a:ext uri="{FF2B5EF4-FFF2-40B4-BE49-F238E27FC236}">
                <a16:creationId xmlns:a16="http://schemas.microsoft.com/office/drawing/2014/main" id="{91A8B552-D7BE-A045-BDB1-CFCD6CE57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884" y="219470"/>
            <a:ext cx="2517413" cy="475460"/>
          </a:xfrm>
          <a:prstGeom prst="rect">
            <a:avLst/>
          </a:prstGeom>
        </p:spPr>
      </p:pic>
      <p:pic>
        <p:nvPicPr>
          <p:cNvPr id="13" name="图片 12">
            <a:extLst>
              <a:ext uri="{FF2B5EF4-FFF2-40B4-BE49-F238E27FC236}">
                <a16:creationId xmlns:a16="http://schemas.microsoft.com/office/drawing/2014/main" id="{396C95EF-32BF-D06F-EEF5-786464540EEF}"/>
              </a:ext>
            </a:extLst>
          </p:cNvPr>
          <p:cNvPicPr>
            <a:picLocks noChangeAspect="1"/>
          </p:cNvPicPr>
          <p:nvPr/>
        </p:nvPicPr>
        <p:blipFill>
          <a:blip r:embed="rId4"/>
          <a:stretch>
            <a:fillRect/>
          </a:stretch>
        </p:blipFill>
        <p:spPr>
          <a:xfrm>
            <a:off x="7565844" y="3167224"/>
            <a:ext cx="3809977" cy="1642283"/>
          </a:xfrm>
          <a:prstGeom prst="rect">
            <a:avLst/>
          </a:prstGeom>
        </p:spPr>
      </p:pic>
      <p:pic>
        <p:nvPicPr>
          <p:cNvPr id="15" name="图片 14">
            <a:extLst>
              <a:ext uri="{FF2B5EF4-FFF2-40B4-BE49-F238E27FC236}">
                <a16:creationId xmlns:a16="http://schemas.microsoft.com/office/drawing/2014/main" id="{1E4A5CAD-FEBE-D98F-6FCF-6A33990FCFBC}"/>
              </a:ext>
            </a:extLst>
          </p:cNvPr>
          <p:cNvPicPr>
            <a:picLocks noChangeAspect="1"/>
          </p:cNvPicPr>
          <p:nvPr/>
        </p:nvPicPr>
        <p:blipFill>
          <a:blip r:embed="rId5"/>
          <a:stretch>
            <a:fillRect/>
          </a:stretch>
        </p:blipFill>
        <p:spPr>
          <a:xfrm>
            <a:off x="7565843" y="4982596"/>
            <a:ext cx="1910431" cy="1584580"/>
          </a:xfrm>
          <a:prstGeom prst="rect">
            <a:avLst/>
          </a:prstGeom>
        </p:spPr>
      </p:pic>
      <p:pic>
        <p:nvPicPr>
          <p:cNvPr id="21" name="图片 20">
            <a:extLst>
              <a:ext uri="{FF2B5EF4-FFF2-40B4-BE49-F238E27FC236}">
                <a16:creationId xmlns:a16="http://schemas.microsoft.com/office/drawing/2014/main" id="{ECD8E040-A94B-7F0D-C06A-8C6F1D8E9CDC}"/>
              </a:ext>
            </a:extLst>
          </p:cNvPr>
          <p:cNvPicPr>
            <a:picLocks noChangeAspect="1"/>
          </p:cNvPicPr>
          <p:nvPr/>
        </p:nvPicPr>
        <p:blipFill>
          <a:blip r:embed="rId6"/>
          <a:stretch>
            <a:fillRect/>
          </a:stretch>
        </p:blipFill>
        <p:spPr>
          <a:xfrm>
            <a:off x="9510283" y="4982596"/>
            <a:ext cx="1847286" cy="1584580"/>
          </a:xfrm>
          <a:prstGeom prst="rect">
            <a:avLst/>
          </a:prstGeom>
        </p:spPr>
      </p:pic>
    </p:spTree>
    <p:extLst>
      <p:ext uri="{BB962C8B-B14F-4D97-AF65-F5344CB8AC3E}">
        <p14:creationId xmlns:p14="http://schemas.microsoft.com/office/powerpoint/2010/main" val="307630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B81D-25D9-9AD8-1665-9AA083672E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D1293C-45E5-0F72-52EC-7572EECD4735}"/>
              </a:ext>
            </a:extLst>
          </p:cNvPr>
          <p:cNvSpPr>
            <a:spLocks noGrp="1"/>
          </p:cNvSpPr>
          <p:nvPr>
            <p:ph type="title"/>
          </p:nvPr>
        </p:nvSpPr>
        <p:spPr>
          <a:xfrm>
            <a:off x="839788" y="457200"/>
            <a:ext cx="7852950" cy="579938"/>
          </a:xfrm>
        </p:spPr>
        <p:txBody>
          <a:bodyPr>
            <a:normAutofit/>
          </a:bodyPr>
          <a:lstStyle/>
          <a:p>
            <a:pPr algn="l"/>
            <a:r>
              <a:rPr lang="en-US" altLang="zh-CN" b="1" i="0" dirty="0">
                <a:solidFill>
                  <a:srgbClr val="000000"/>
                </a:solidFill>
                <a:effectLst/>
                <a:latin typeface="Inter"/>
              </a:rPr>
              <a:t>Why Choose UNISN Hot - melt Adhesive</a:t>
            </a:r>
          </a:p>
        </p:txBody>
      </p:sp>
      <p:pic>
        <p:nvPicPr>
          <p:cNvPr id="6" name="内容占位符 5">
            <a:extLst>
              <a:ext uri="{FF2B5EF4-FFF2-40B4-BE49-F238E27FC236}">
                <a16:creationId xmlns:a16="http://schemas.microsoft.com/office/drawing/2014/main" id="{2212A2CD-E7A3-2845-A435-EEFF4256A6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793222" y="1129192"/>
            <a:ext cx="2596882" cy="2529296"/>
          </a:xfrm>
        </p:spPr>
      </p:pic>
      <p:sp>
        <p:nvSpPr>
          <p:cNvPr id="4" name="文本占位符 3">
            <a:extLst>
              <a:ext uri="{FF2B5EF4-FFF2-40B4-BE49-F238E27FC236}">
                <a16:creationId xmlns:a16="http://schemas.microsoft.com/office/drawing/2014/main" id="{8E29DE30-2F4D-CA58-2535-F1E5CC31CB35}"/>
              </a:ext>
            </a:extLst>
          </p:cNvPr>
          <p:cNvSpPr>
            <a:spLocks noGrp="1"/>
          </p:cNvSpPr>
          <p:nvPr>
            <p:ph type="body" sz="half" idx="2"/>
          </p:nvPr>
        </p:nvSpPr>
        <p:spPr>
          <a:xfrm>
            <a:off x="839788" y="1129191"/>
            <a:ext cx="7727342" cy="5598179"/>
          </a:xfrm>
        </p:spPr>
        <p:txBody>
          <a:bodyPr>
            <a:normAutofit/>
          </a:bodyPr>
          <a:lstStyle/>
          <a:p>
            <a:pPr algn="l">
              <a:buFont typeface="Arial" panose="020B0604020202020204" pitchFamily="34" charset="0"/>
              <a:buChar char="•"/>
            </a:pPr>
            <a:r>
              <a:rPr lang="en-US" altLang="zh-CN" b="1" i="0" dirty="0">
                <a:solidFill>
                  <a:srgbClr val="000000"/>
                </a:solidFill>
                <a:effectLst/>
                <a:latin typeface="Inter"/>
              </a:rPr>
              <a:t>Good Transparency</a:t>
            </a:r>
            <a:r>
              <a:rPr lang="en-US" altLang="zh-CN" b="0" i="0" dirty="0">
                <a:solidFill>
                  <a:srgbClr val="000000"/>
                </a:solidFill>
                <a:effectLst/>
                <a:latin typeface="Inter"/>
              </a:rPr>
              <a:t>: The overall visual effect of EPE Foam packaging will not be affected by the opacity of the hot - melt adhesive.</a:t>
            </a:r>
          </a:p>
          <a:p>
            <a:pPr algn="l">
              <a:buFont typeface="Arial" panose="020B0604020202020204" pitchFamily="34" charset="0"/>
              <a:buChar char="•"/>
            </a:pPr>
            <a:r>
              <a:rPr lang="en-US" altLang="zh-CN" b="1" i="0" dirty="0">
                <a:solidFill>
                  <a:srgbClr val="000000"/>
                </a:solidFill>
                <a:effectLst/>
                <a:latin typeface="Inter"/>
              </a:rPr>
              <a:t>Low Odor</a:t>
            </a:r>
            <a:r>
              <a:rPr lang="en-US" altLang="zh-CN" b="0" i="0" dirty="0">
                <a:solidFill>
                  <a:srgbClr val="000000"/>
                </a:solidFill>
                <a:effectLst/>
                <a:latin typeface="Inter"/>
              </a:rPr>
              <a:t>: Reduces the impact of pungent odors on the health of operators and prevents the transfer of the packaging material's odor to the product.</a:t>
            </a:r>
          </a:p>
          <a:p>
            <a:pPr algn="l">
              <a:buFont typeface="Arial" panose="020B0604020202020204" pitchFamily="34" charset="0"/>
              <a:buChar char="•"/>
            </a:pPr>
            <a:r>
              <a:rPr lang="en-US" altLang="zh-CN" b="1" i="0" dirty="0">
                <a:solidFill>
                  <a:srgbClr val="000000"/>
                </a:solidFill>
                <a:effectLst/>
                <a:latin typeface="Inter"/>
              </a:rPr>
              <a:t>Good Fluidity</a:t>
            </a:r>
            <a:r>
              <a:rPr lang="en-US" altLang="zh-CN" b="0" i="0" dirty="0">
                <a:solidFill>
                  <a:srgbClr val="000000"/>
                </a:solidFill>
                <a:effectLst/>
                <a:latin typeface="Inter"/>
              </a:rPr>
              <a:t>: It can be quickly and evenly coated on the surface of the adherend and fit well, ensuring the integrity of the bond.</a:t>
            </a:r>
          </a:p>
          <a:p>
            <a:pPr algn="l">
              <a:buFont typeface="Arial" panose="020B0604020202020204" pitchFamily="34" charset="0"/>
              <a:buChar char="•"/>
            </a:pPr>
            <a:r>
              <a:rPr lang="en-US" altLang="zh-CN" b="1" i="0" dirty="0">
                <a:solidFill>
                  <a:srgbClr val="000000"/>
                </a:solidFill>
                <a:effectLst/>
                <a:latin typeface="Inter"/>
              </a:rPr>
              <a:t>Fast Curing Speed</a:t>
            </a:r>
            <a:r>
              <a:rPr lang="en-US" altLang="zh-CN" b="0" i="0" dirty="0">
                <a:solidFill>
                  <a:srgbClr val="000000"/>
                </a:solidFill>
                <a:effectLst/>
                <a:latin typeface="Inter"/>
              </a:rPr>
              <a:t>: Enables the adherends to be fixed quickly, greatly shortening the production cycle.</a:t>
            </a:r>
          </a:p>
          <a:p>
            <a:pPr algn="l">
              <a:buFont typeface="Arial" panose="020B0604020202020204" pitchFamily="34" charset="0"/>
              <a:buChar char="•"/>
            </a:pPr>
            <a:r>
              <a:rPr lang="en-US" altLang="zh-CN" b="1" i="0" dirty="0">
                <a:solidFill>
                  <a:srgbClr val="000000"/>
                </a:solidFill>
                <a:effectLst/>
                <a:latin typeface="Inter"/>
              </a:rPr>
              <a:t>High Bonding Strength</a:t>
            </a:r>
            <a:r>
              <a:rPr lang="en-US" altLang="zh-CN" b="0" i="0" dirty="0">
                <a:solidFill>
                  <a:srgbClr val="000000"/>
                </a:solidFill>
                <a:effectLst/>
                <a:latin typeface="Inter"/>
              </a:rPr>
              <a:t>: It has good bonding performance with a variety of materials, ensuring that the bonded objects will not easily fall off or separate.</a:t>
            </a:r>
          </a:p>
          <a:p>
            <a:pPr algn="l">
              <a:buFont typeface="Arial" panose="020B0604020202020204" pitchFamily="34" charset="0"/>
              <a:buChar char="•"/>
            </a:pPr>
            <a:r>
              <a:rPr lang="en-US" altLang="zh-CN" b="1" i="0" dirty="0">
                <a:solidFill>
                  <a:srgbClr val="000000"/>
                </a:solidFill>
                <a:effectLst/>
                <a:latin typeface="Inter"/>
              </a:rPr>
              <a:t>Good High - Temperature Resistance</a:t>
            </a:r>
            <a:r>
              <a:rPr lang="en-US" altLang="zh-CN" b="0" i="0" dirty="0">
                <a:solidFill>
                  <a:srgbClr val="000000"/>
                </a:solidFill>
                <a:effectLst/>
                <a:latin typeface="Inter"/>
              </a:rPr>
              <a:t>: It can still maintain good bonding strength and stability in a certain high - temperature environment, making it suitable for high - temperature applications.</a:t>
            </a:r>
          </a:p>
          <a:p>
            <a:pPr algn="l">
              <a:buFont typeface="Arial" panose="020B0604020202020204" pitchFamily="34" charset="0"/>
              <a:buChar char="•"/>
            </a:pPr>
            <a:r>
              <a:rPr lang="en-US" altLang="zh-CN" b="1" i="0" dirty="0">
                <a:solidFill>
                  <a:srgbClr val="000000"/>
                </a:solidFill>
                <a:effectLst/>
                <a:latin typeface="Inter"/>
              </a:rPr>
              <a:t>Environmentally Friendly and Harmless</a:t>
            </a:r>
            <a:r>
              <a:rPr lang="en-US" altLang="zh-CN" b="0" i="0" dirty="0">
                <a:solidFill>
                  <a:srgbClr val="000000"/>
                </a:solidFill>
                <a:effectLst/>
                <a:latin typeface="Inter"/>
              </a:rPr>
              <a:t>: It is made from environmentally friendly raw materials, causing no pollution to human health and the environment. It can be widely used in fields with high environmental requirements.</a:t>
            </a:r>
          </a:p>
        </p:txBody>
      </p:sp>
      <p:pic>
        <p:nvPicPr>
          <p:cNvPr id="12" name="图片 11">
            <a:extLst>
              <a:ext uri="{FF2B5EF4-FFF2-40B4-BE49-F238E27FC236}">
                <a16:creationId xmlns:a16="http://schemas.microsoft.com/office/drawing/2014/main" id="{D140FF76-93D3-9FB7-EF7A-70091FF3A3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93222" y="3705160"/>
            <a:ext cx="2596882" cy="3102222"/>
          </a:xfrm>
          <a:prstGeom prst="rect">
            <a:avLst/>
          </a:prstGeom>
        </p:spPr>
      </p:pic>
      <p:pic>
        <p:nvPicPr>
          <p:cNvPr id="9" name="图片 8">
            <a:extLst>
              <a:ext uri="{FF2B5EF4-FFF2-40B4-BE49-F238E27FC236}">
                <a16:creationId xmlns:a16="http://schemas.microsoft.com/office/drawing/2014/main" id="{2C1D2050-A3A5-216B-DB40-94F974E8F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884" y="219470"/>
            <a:ext cx="2517413" cy="475460"/>
          </a:xfrm>
          <a:prstGeom prst="rect">
            <a:avLst/>
          </a:prstGeom>
        </p:spPr>
      </p:pic>
    </p:spTree>
    <p:extLst>
      <p:ext uri="{BB962C8B-B14F-4D97-AF65-F5344CB8AC3E}">
        <p14:creationId xmlns:p14="http://schemas.microsoft.com/office/powerpoint/2010/main" val="72354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8D0E-D0E8-41EE-7A1F-C3BF8DB4391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E72470-D92C-F8FD-A0E4-FA3372A8DA41}"/>
              </a:ext>
            </a:extLst>
          </p:cNvPr>
          <p:cNvSpPr>
            <a:spLocks noGrp="1"/>
          </p:cNvSpPr>
          <p:nvPr>
            <p:ph type="title"/>
          </p:nvPr>
        </p:nvSpPr>
        <p:spPr>
          <a:xfrm>
            <a:off x="839788" y="457200"/>
            <a:ext cx="7502628" cy="579938"/>
          </a:xfrm>
        </p:spPr>
        <p:txBody>
          <a:bodyPr>
            <a:normAutofit/>
          </a:bodyPr>
          <a:lstStyle/>
          <a:p>
            <a:pPr algn="l"/>
            <a:r>
              <a:rPr lang="en-US" altLang="zh-CN" b="1" i="0" dirty="0">
                <a:solidFill>
                  <a:srgbClr val="000000"/>
                </a:solidFill>
                <a:effectLst/>
                <a:latin typeface="Inter"/>
              </a:rPr>
              <a:t>Usage Methods and Precautions</a:t>
            </a:r>
          </a:p>
        </p:txBody>
      </p:sp>
      <p:pic>
        <p:nvPicPr>
          <p:cNvPr id="6" name="内容占位符 5">
            <a:extLst>
              <a:ext uri="{FF2B5EF4-FFF2-40B4-BE49-F238E27FC236}">
                <a16:creationId xmlns:a16="http://schemas.microsoft.com/office/drawing/2014/main" id="{CF09BE74-39CD-2D1D-91E4-C6794946A6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211592" y="926551"/>
            <a:ext cx="1985334" cy="1933663"/>
          </a:xfrm>
        </p:spPr>
      </p:pic>
      <p:sp>
        <p:nvSpPr>
          <p:cNvPr id="4" name="文本占位符 3">
            <a:extLst>
              <a:ext uri="{FF2B5EF4-FFF2-40B4-BE49-F238E27FC236}">
                <a16:creationId xmlns:a16="http://schemas.microsoft.com/office/drawing/2014/main" id="{ACC94E40-1E3E-48F8-9BBF-1DFECC1E8F57}"/>
              </a:ext>
            </a:extLst>
          </p:cNvPr>
          <p:cNvSpPr>
            <a:spLocks noGrp="1"/>
          </p:cNvSpPr>
          <p:nvPr>
            <p:ph type="body" sz="half" idx="2"/>
          </p:nvPr>
        </p:nvSpPr>
        <p:spPr>
          <a:xfrm>
            <a:off x="839788" y="1129191"/>
            <a:ext cx="8072643" cy="5467989"/>
          </a:xfrm>
        </p:spPr>
        <p:txBody>
          <a:bodyPr>
            <a:normAutofit/>
          </a:bodyPr>
          <a:lstStyle/>
          <a:p>
            <a:pPr algn="l">
              <a:buFont typeface="Arial" panose="020B0604020202020204" pitchFamily="34" charset="0"/>
              <a:buChar char="•"/>
            </a:pPr>
            <a:r>
              <a:rPr lang="en-US" altLang="zh-CN" b="1" i="0" dirty="0">
                <a:solidFill>
                  <a:srgbClr val="000000"/>
                </a:solidFill>
                <a:effectLst/>
                <a:latin typeface="Inter"/>
              </a:rPr>
              <a:t>Open Time</a:t>
            </a:r>
            <a:r>
              <a:rPr lang="en-US" altLang="zh-CN" b="0" i="0" dirty="0">
                <a:solidFill>
                  <a:srgbClr val="000000"/>
                </a:solidFill>
                <a:effectLst/>
                <a:latin typeface="Inter"/>
              </a:rPr>
              <a:t>: 30 - 40 seconds</a:t>
            </a:r>
          </a:p>
          <a:p>
            <a:pPr algn="l">
              <a:buFont typeface="Arial" panose="020B0604020202020204" pitchFamily="34" charset="0"/>
              <a:buChar char="•"/>
            </a:pPr>
            <a:r>
              <a:rPr lang="en-US" altLang="zh-CN" b="1" i="0" dirty="0">
                <a:solidFill>
                  <a:srgbClr val="000000"/>
                </a:solidFill>
                <a:effectLst/>
                <a:latin typeface="Inter"/>
              </a:rPr>
              <a:t>Operating Temperature Settings</a:t>
            </a:r>
            <a:r>
              <a:rPr lang="en-US" altLang="zh-CN" b="0" i="0" dirty="0">
                <a:solidFill>
                  <a:srgbClr val="000000"/>
                </a:solidFill>
                <a:effectLst/>
                <a:latin typeface="Inter"/>
              </a:rPr>
              <a:t>: Glue melting tank: 160 - 200°C; Coating roller: 150 - 180°C. </a:t>
            </a:r>
            <a:r>
              <a:rPr lang="en-US" altLang="zh-CN" b="0" i="1" dirty="0">
                <a:solidFill>
                  <a:srgbClr val="000000"/>
                </a:solidFill>
                <a:effectLst/>
                <a:latin typeface="Inter"/>
              </a:rPr>
              <a:t>Note</a:t>
            </a:r>
            <a:r>
              <a:rPr lang="en-US" altLang="zh-CN" b="0" i="0" dirty="0">
                <a:solidFill>
                  <a:srgbClr val="000000"/>
                </a:solidFill>
                <a:effectLst/>
                <a:latin typeface="Inter"/>
              </a:rPr>
              <a:t>: In cold environments, the hot - melt adhesive dissipates heat quickly, and the operating temperature of the hot - melt adhesive needs to be increased by at least 10°C.</a:t>
            </a:r>
          </a:p>
          <a:p>
            <a:pPr algn="l">
              <a:buNone/>
            </a:pPr>
            <a:br>
              <a:rPr lang="en-US" altLang="zh-CN" dirty="0"/>
            </a:br>
            <a:r>
              <a:rPr lang="en-US" altLang="zh-CN" b="0" i="0" dirty="0">
                <a:effectLst/>
                <a:latin typeface="Inter"/>
              </a:rPr>
              <a:t>In addition, the following precautions should be taken:</a:t>
            </a:r>
          </a:p>
          <a:p>
            <a:pPr algn="l">
              <a:buFont typeface="+mj-lt"/>
              <a:buAutoNum type="arabicPeriod"/>
            </a:pPr>
            <a:r>
              <a:rPr lang="en-US" altLang="zh-CN" b="0" i="0" dirty="0">
                <a:solidFill>
                  <a:srgbClr val="000000"/>
                </a:solidFill>
                <a:effectLst/>
                <a:latin typeface="Inter"/>
              </a:rPr>
              <a:t> Pre - heat the glue - melting device for about 2 hours first.</a:t>
            </a:r>
          </a:p>
          <a:p>
            <a:pPr algn="l">
              <a:buFont typeface="+mj-lt"/>
              <a:buAutoNum type="arabicPeriod"/>
            </a:pPr>
            <a:r>
              <a:rPr lang="en-US" altLang="zh-CN" b="0" i="0" dirty="0">
                <a:solidFill>
                  <a:srgbClr val="000000"/>
                </a:solidFill>
                <a:effectLst/>
                <a:latin typeface="Inter"/>
              </a:rPr>
              <a:t> Control the amount of glue added according to the production volume to prevent over - heating due to incomplete consumption over a long period, which may cause the glue to age and affect its adhesion. Also, avoid insufficient consumables, which may affect glue spraying.</a:t>
            </a:r>
          </a:p>
          <a:p>
            <a:pPr algn="l">
              <a:buFont typeface="+mj-lt"/>
              <a:buAutoNum type="arabicPeriod"/>
            </a:pPr>
            <a:r>
              <a:rPr lang="en-US" altLang="zh-CN" b="0" i="0" dirty="0">
                <a:solidFill>
                  <a:srgbClr val="000000"/>
                </a:solidFill>
                <a:effectLst/>
                <a:latin typeface="Inter"/>
              </a:rPr>
              <a:t> The bonding work must be completed within the open time of the glue. Clamp the adherends until they are completely cooled and cured.</a:t>
            </a:r>
          </a:p>
          <a:p>
            <a:pPr algn="l">
              <a:buFont typeface="+mj-lt"/>
              <a:buAutoNum type="arabicPeriod"/>
            </a:pPr>
            <a:r>
              <a:rPr lang="en-US" altLang="zh-CN" b="0" i="0" dirty="0">
                <a:solidFill>
                  <a:srgbClr val="000000"/>
                </a:solidFill>
                <a:effectLst/>
                <a:latin typeface="Inter"/>
              </a:rPr>
              <a:t> Since the glue - melting tank and the glue - spraying system are at high temperatures, safety protective equipment must be worn during operation to prevent burns.</a:t>
            </a:r>
          </a:p>
          <a:p>
            <a:pPr algn="l">
              <a:buFont typeface="+mj-lt"/>
              <a:buAutoNum type="arabicPeriod"/>
            </a:pPr>
            <a:r>
              <a:rPr lang="en-US" altLang="zh-CN" b="0" i="0" dirty="0">
                <a:solidFill>
                  <a:srgbClr val="000000"/>
                </a:solidFill>
                <a:effectLst/>
                <a:latin typeface="Inter"/>
              </a:rPr>
              <a:t> The use place should be well - ventilated and kept away from open flames.</a:t>
            </a:r>
          </a:p>
          <a:p>
            <a:pPr algn="l">
              <a:buFont typeface="+mj-lt"/>
              <a:buAutoNum type="arabicPeriod"/>
            </a:pPr>
            <a:r>
              <a:rPr lang="en-US" altLang="zh-CN" b="0" i="0" dirty="0">
                <a:solidFill>
                  <a:srgbClr val="000000"/>
                </a:solidFill>
                <a:effectLst/>
                <a:latin typeface="Inter"/>
              </a:rPr>
              <a:t> Avoid contact between the melted glue and parts such as eyes and skin.</a:t>
            </a:r>
          </a:p>
          <a:p>
            <a:pPr algn="l">
              <a:buFont typeface="+mj-lt"/>
              <a:buAutoNum type="arabicPeriod"/>
            </a:pPr>
            <a:r>
              <a:rPr lang="en-US" altLang="zh-CN" b="0" i="0" dirty="0">
                <a:solidFill>
                  <a:srgbClr val="000000"/>
                </a:solidFill>
                <a:effectLst/>
                <a:latin typeface="Inter"/>
              </a:rPr>
              <a:t> If the melted glue comes into contact with the skin, immediately immerse the affected skin in cold water and rinse for at least 10 minutes. Seek medical treatment in a timely manner after cooling.</a:t>
            </a:r>
          </a:p>
        </p:txBody>
      </p:sp>
      <p:pic>
        <p:nvPicPr>
          <p:cNvPr id="3" name="图片 2">
            <a:extLst>
              <a:ext uri="{FF2B5EF4-FFF2-40B4-BE49-F238E27FC236}">
                <a16:creationId xmlns:a16="http://schemas.microsoft.com/office/drawing/2014/main" id="{6A5B807E-A00C-1AA5-1CD1-72C7B4B23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884" y="219470"/>
            <a:ext cx="2517413" cy="475460"/>
          </a:xfrm>
          <a:prstGeom prst="rect">
            <a:avLst/>
          </a:prstGeom>
        </p:spPr>
      </p:pic>
      <p:pic>
        <p:nvPicPr>
          <p:cNvPr id="7" name="图片 6">
            <a:extLst>
              <a:ext uri="{FF2B5EF4-FFF2-40B4-BE49-F238E27FC236}">
                <a16:creationId xmlns:a16="http://schemas.microsoft.com/office/drawing/2014/main" id="{BC4DACCE-C111-27F3-D686-04F84B17EBCB}"/>
              </a:ext>
            </a:extLst>
          </p:cNvPr>
          <p:cNvPicPr>
            <a:picLocks noChangeAspect="1"/>
          </p:cNvPicPr>
          <p:nvPr/>
        </p:nvPicPr>
        <p:blipFill>
          <a:blip r:embed="rId4"/>
          <a:stretch>
            <a:fillRect/>
          </a:stretch>
        </p:blipFill>
        <p:spPr>
          <a:xfrm rot="16200000">
            <a:off x="9217121" y="2910487"/>
            <a:ext cx="1974275" cy="1985335"/>
          </a:xfrm>
          <a:prstGeom prst="rect">
            <a:avLst/>
          </a:prstGeom>
        </p:spPr>
      </p:pic>
      <p:pic>
        <p:nvPicPr>
          <p:cNvPr id="9" name="图片 8">
            <a:extLst>
              <a:ext uri="{FF2B5EF4-FFF2-40B4-BE49-F238E27FC236}">
                <a16:creationId xmlns:a16="http://schemas.microsoft.com/office/drawing/2014/main" id="{90234C33-6E37-9ED4-EA3D-A4F0D78A7D78}"/>
              </a:ext>
            </a:extLst>
          </p:cNvPr>
          <p:cNvPicPr>
            <a:picLocks noChangeAspect="1"/>
          </p:cNvPicPr>
          <p:nvPr/>
        </p:nvPicPr>
        <p:blipFill>
          <a:blip r:embed="rId5"/>
          <a:stretch>
            <a:fillRect/>
          </a:stretch>
        </p:blipFill>
        <p:spPr>
          <a:xfrm>
            <a:off x="9211591" y="4946095"/>
            <a:ext cx="1985335" cy="1841625"/>
          </a:xfrm>
          <a:prstGeom prst="rect">
            <a:avLst/>
          </a:prstGeom>
        </p:spPr>
      </p:pic>
    </p:spTree>
    <p:extLst>
      <p:ext uri="{BB962C8B-B14F-4D97-AF65-F5344CB8AC3E}">
        <p14:creationId xmlns:p14="http://schemas.microsoft.com/office/powerpoint/2010/main" val="111537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01BA-5427-570F-0F4C-E0136AC630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8A450F-396C-C1BE-CBCC-DA2FF51110BD}"/>
              </a:ext>
            </a:extLst>
          </p:cNvPr>
          <p:cNvSpPr>
            <a:spLocks noGrp="1"/>
          </p:cNvSpPr>
          <p:nvPr>
            <p:ph type="title"/>
          </p:nvPr>
        </p:nvSpPr>
        <p:spPr>
          <a:xfrm>
            <a:off x="839788" y="457200"/>
            <a:ext cx="3932237" cy="579938"/>
          </a:xfrm>
        </p:spPr>
        <p:txBody>
          <a:bodyPr>
            <a:normAutofit/>
          </a:bodyPr>
          <a:lstStyle/>
          <a:p>
            <a:r>
              <a:rPr lang="en-US" altLang="zh-CN" b="1" dirty="0">
                <a:latin typeface="Arial" panose="020B0604020202020204" pitchFamily="34" charset="0"/>
                <a:cs typeface="Arial" panose="020B0604020202020204" pitchFamily="34" charset="0"/>
              </a:rPr>
              <a:t>FAQ</a:t>
            </a:r>
            <a:endParaRPr lang="zh-CN" altLang="en-US" b="1" dirty="0">
              <a:latin typeface="Arial" panose="020B0604020202020204" pitchFamily="34" charset="0"/>
              <a:cs typeface="Arial" panose="020B0604020202020204" pitchFamily="34" charset="0"/>
            </a:endParaRPr>
          </a:p>
        </p:txBody>
      </p:sp>
      <p:graphicFrame>
        <p:nvGraphicFramePr>
          <p:cNvPr id="12" name="内容占位符 11">
            <a:extLst>
              <a:ext uri="{FF2B5EF4-FFF2-40B4-BE49-F238E27FC236}">
                <a16:creationId xmlns:a16="http://schemas.microsoft.com/office/drawing/2014/main" id="{AA7A8D63-7B13-8505-F88F-FEDD1D40EE16}"/>
              </a:ext>
            </a:extLst>
          </p:cNvPr>
          <p:cNvGraphicFramePr>
            <a:graphicFrameLocks noGrp="1"/>
          </p:cNvGraphicFramePr>
          <p:nvPr>
            <p:ph idx="1"/>
            <p:extLst>
              <p:ext uri="{D42A27DB-BD31-4B8C-83A1-F6EECF244321}">
                <p14:modId xmlns:p14="http://schemas.microsoft.com/office/powerpoint/2010/main" val="3293579476"/>
              </p:ext>
            </p:extLst>
          </p:nvPr>
        </p:nvGraphicFramePr>
        <p:xfrm>
          <a:off x="839787" y="1183805"/>
          <a:ext cx="10728294" cy="5487925"/>
        </p:xfrm>
        <a:graphic>
          <a:graphicData uri="http://schemas.openxmlformats.org/drawingml/2006/table">
            <a:tbl>
              <a:tblPr firstRow="1" bandRow="1">
                <a:tableStyleId>{5C22544A-7EE6-4342-B048-85BDC9FD1C3A}</a:tableStyleId>
              </a:tblPr>
              <a:tblGrid>
                <a:gridCol w="2504830">
                  <a:extLst>
                    <a:ext uri="{9D8B030D-6E8A-4147-A177-3AD203B41FA5}">
                      <a16:colId xmlns:a16="http://schemas.microsoft.com/office/drawing/2014/main" val="3028741988"/>
                    </a:ext>
                  </a:extLst>
                </a:gridCol>
                <a:gridCol w="3203469">
                  <a:extLst>
                    <a:ext uri="{9D8B030D-6E8A-4147-A177-3AD203B41FA5}">
                      <a16:colId xmlns:a16="http://schemas.microsoft.com/office/drawing/2014/main" val="1809853177"/>
                    </a:ext>
                  </a:extLst>
                </a:gridCol>
                <a:gridCol w="5019995">
                  <a:extLst>
                    <a:ext uri="{9D8B030D-6E8A-4147-A177-3AD203B41FA5}">
                      <a16:colId xmlns:a16="http://schemas.microsoft.com/office/drawing/2014/main" val="898014796"/>
                    </a:ext>
                  </a:extLst>
                </a:gridCol>
              </a:tblGrid>
              <a:tr h="794412">
                <a:tc>
                  <a:txBody>
                    <a:bodyPr/>
                    <a:lstStyle/>
                    <a:p>
                      <a:r>
                        <a:rPr lang="en-US" sz="1200" b="1">
                          <a:effectLst/>
                          <a:latin typeface="Arial" panose="020B0604020202020204" pitchFamily="34" charset="0"/>
                          <a:cs typeface="Arial" panose="020B0604020202020204" pitchFamily="34" charset="0"/>
                        </a:rPr>
                        <a:t>Production Anomaly</a:t>
                      </a:r>
                    </a:p>
                  </a:txBody>
                  <a:tcPr marL="114300" marR="114300" marT="76200" marB="76200" anchor="ctr"/>
                </a:tc>
                <a:tc>
                  <a:txBody>
                    <a:bodyPr/>
                    <a:lstStyle/>
                    <a:p>
                      <a:r>
                        <a:rPr lang="en-US" sz="1200" b="1" dirty="0">
                          <a:effectLst/>
                          <a:latin typeface="Arial" panose="020B0604020202020204" pitchFamily="34" charset="0"/>
                          <a:cs typeface="Arial" panose="020B0604020202020204" pitchFamily="34" charset="0"/>
                        </a:rPr>
                        <a:t>Cause Analysis</a:t>
                      </a:r>
                    </a:p>
                  </a:txBody>
                  <a:tcPr marL="114300" marR="114300" marT="76200" marB="76200" anchor="ctr"/>
                </a:tc>
                <a:tc>
                  <a:txBody>
                    <a:bodyPr/>
                    <a:lstStyle/>
                    <a:p>
                      <a:r>
                        <a:rPr lang="en-US" sz="1200" b="1" dirty="0">
                          <a:effectLst/>
                          <a:latin typeface="Arial" panose="020B0604020202020204" pitchFamily="34" charset="0"/>
                          <a:cs typeface="Arial" panose="020B0604020202020204" pitchFamily="34" charset="0"/>
                        </a:rPr>
                        <a:t>Solutions</a:t>
                      </a:r>
                    </a:p>
                  </a:txBody>
                  <a:tcPr marL="114300" marR="114300" marT="76200" marB="76200" anchor="ctr"/>
                </a:tc>
                <a:extLst>
                  <a:ext uri="{0D108BD9-81ED-4DB2-BD59-A6C34878D82A}">
                    <a16:rowId xmlns:a16="http://schemas.microsoft.com/office/drawing/2014/main" val="317810052"/>
                  </a:ext>
                </a:extLst>
              </a:tr>
              <a:tr h="467525">
                <a:tc rowSpan="3">
                  <a:txBody>
                    <a:bodyPr/>
                    <a:lstStyle/>
                    <a:p>
                      <a:r>
                        <a:rPr lang="en-US" sz="1200" b="0" dirty="0">
                          <a:effectLst/>
                          <a:latin typeface="Arial" panose="020B0604020202020204" pitchFamily="34" charset="0"/>
                          <a:cs typeface="Arial" panose="020B0604020202020204" pitchFamily="34" charset="0"/>
                        </a:rPr>
                        <a:t>The glue - melting speed cannot keep up</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The glue - melting temperature or the ambient temperature is too low</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Increase the temperature of the glue - melting tank or the coating roller</a:t>
                      </a:r>
                    </a:p>
                  </a:txBody>
                  <a:tcPr marL="114300" marR="114300" marT="76200" marB="76200" anchor="ctr"/>
                </a:tc>
                <a:extLst>
                  <a:ext uri="{0D108BD9-81ED-4DB2-BD59-A6C34878D82A}">
                    <a16:rowId xmlns:a16="http://schemas.microsoft.com/office/drawing/2014/main" val="1218237134"/>
                  </a:ext>
                </a:extLst>
              </a:tr>
              <a:tr h="43578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txBody>
                  <a:tcPr/>
                </a:tc>
                <a:tc>
                  <a:txBody>
                    <a:bodyPr/>
                    <a:lstStyle/>
                    <a:p>
                      <a:r>
                        <a:rPr lang="en-US" sz="1200" b="0">
                          <a:effectLst/>
                          <a:latin typeface="Arial" panose="020B0604020202020204" pitchFamily="34" charset="0"/>
                          <a:cs typeface="Arial" panose="020B0604020202020204" pitchFamily="34" charset="0"/>
                        </a:rPr>
                        <a:t>Melted and unmelted glue particles are mixed</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New glue particles are not added to the edge of the glue tank when adding glue</a:t>
                      </a:r>
                    </a:p>
                  </a:txBody>
                  <a:tcPr marL="114300" marR="114300" marT="76200" marB="76200" anchor="ctr"/>
                </a:tc>
                <a:extLst>
                  <a:ext uri="{0D108BD9-81ED-4DB2-BD59-A6C34878D82A}">
                    <a16:rowId xmlns:a16="http://schemas.microsoft.com/office/drawing/2014/main" val="3371751838"/>
                  </a:ext>
                </a:extLst>
              </a:tr>
              <a:tr h="46425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txBody>
                  <a:tcPr/>
                </a:tc>
                <a:tc>
                  <a:txBody>
                    <a:bodyPr/>
                    <a:lstStyle/>
                    <a:p>
                      <a:r>
                        <a:rPr lang="en-US" sz="1200" b="0" dirty="0">
                          <a:effectLst/>
                          <a:latin typeface="Arial" panose="020B0604020202020204" pitchFamily="34" charset="0"/>
                          <a:cs typeface="Arial" panose="020B0604020202020204" pitchFamily="34" charset="0"/>
                        </a:rPr>
                        <a:t>The softening point of the hot - melt adhesive is too high</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Increase the operating temperature or lower the softening point of the hot - melt adhesive</a:t>
                      </a:r>
                    </a:p>
                  </a:txBody>
                  <a:tcPr marL="114300" marR="114300" marT="76200" marB="76200" anchor="ctr"/>
                </a:tc>
                <a:extLst>
                  <a:ext uri="{0D108BD9-81ED-4DB2-BD59-A6C34878D82A}">
                    <a16:rowId xmlns:a16="http://schemas.microsoft.com/office/drawing/2014/main" val="3964804830"/>
                  </a:ext>
                </a:extLst>
              </a:tr>
              <a:tr h="528433">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Weak adhesion / Debonding</a:t>
                      </a:r>
                    </a:p>
                  </a:txBody>
                  <a:tcPr marL="114300" marR="114300" marT="76200" marB="76200"/>
                </a:tc>
                <a:tc>
                  <a:txBody>
                    <a:bodyPr/>
                    <a:lstStyle/>
                    <a:p>
                      <a:r>
                        <a:rPr lang="en-US" sz="1200" b="0" dirty="0">
                          <a:effectLst/>
                          <a:latin typeface="Arial" panose="020B0604020202020204" pitchFamily="34" charset="0"/>
                          <a:cs typeface="Arial" panose="020B0604020202020204" pitchFamily="34" charset="0"/>
                        </a:rPr>
                        <a:t>Inadequate pressing after gluing</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Insufficient pressing time or pressure</a:t>
                      </a:r>
                    </a:p>
                  </a:txBody>
                  <a:tcPr marL="114300" marR="114300" marT="76200" marB="76200" anchor="ctr"/>
                </a:tc>
                <a:extLst>
                  <a:ext uri="{0D108BD9-81ED-4DB2-BD59-A6C34878D82A}">
                    <a16:rowId xmlns:a16="http://schemas.microsoft.com/office/drawing/2014/main" val="3801166222"/>
                  </a:ext>
                </a:extLst>
              </a:tr>
              <a:tr h="493035">
                <a:tc vMerge="1">
                  <a:txBody>
                    <a:bodyPr/>
                    <a:lstStyle/>
                    <a:p>
                      <a:endParaRPr sz="1400" dirty="0">
                        <a:latin typeface="Arial" panose="020B0604020202020204" pitchFamily="34" charset="0"/>
                        <a:cs typeface="Arial" panose="020B0604020202020204" pitchFamily="34" charset="0"/>
                      </a:endParaRPr>
                    </a:p>
                  </a:txBody>
                  <a:tcPr/>
                </a:tc>
                <a:tc>
                  <a:txBody>
                    <a:bodyPr/>
                    <a:lstStyle/>
                    <a:p>
                      <a:r>
                        <a:rPr lang="en-US" sz="1200" b="0">
                          <a:effectLst/>
                          <a:latin typeface="Arial" panose="020B0604020202020204" pitchFamily="34" charset="0"/>
                          <a:cs typeface="Arial" panose="020B0604020202020204" pitchFamily="34" charset="0"/>
                        </a:rPr>
                        <a:t>Uneven gluing</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The EPE foam board is uneven and has inconsistent thickness</a:t>
                      </a:r>
                    </a:p>
                  </a:txBody>
                  <a:tcPr marL="114300" marR="114300" marT="76200" marB="76200" anchor="ctr"/>
                </a:tc>
                <a:extLst>
                  <a:ext uri="{0D108BD9-81ED-4DB2-BD59-A6C34878D82A}">
                    <a16:rowId xmlns:a16="http://schemas.microsoft.com/office/drawing/2014/main" val="3008374211"/>
                  </a:ext>
                </a:extLst>
              </a:tr>
              <a:tr h="496762">
                <a:tc vMerge="1">
                  <a:txBody>
                    <a:bodyPr/>
                    <a:lstStyle/>
                    <a:p>
                      <a:endParaRPr lang="zh-CN" altLang="en-US"/>
                    </a:p>
                  </a:txBody>
                  <a:tcPr/>
                </a:tc>
                <a:tc>
                  <a:txBody>
                    <a:bodyPr/>
                    <a:lstStyle/>
                    <a:p>
                      <a:r>
                        <a:rPr lang="en-US" sz="1200" b="0">
                          <a:effectLst/>
                          <a:latin typeface="Arial" panose="020B0604020202020204" pitchFamily="34" charset="0"/>
                          <a:cs typeface="Arial" panose="020B0604020202020204" pitchFamily="34" charset="0"/>
                        </a:rPr>
                        <a:t>Insufficient glue application</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Increase the thickness of the glue film or increase the number of glue - spreading times</a:t>
                      </a:r>
                    </a:p>
                  </a:txBody>
                  <a:tcPr marL="114300" marR="114300" marT="76200" marB="76200" anchor="ctr"/>
                </a:tc>
                <a:extLst>
                  <a:ext uri="{0D108BD9-81ED-4DB2-BD59-A6C34878D82A}">
                    <a16:rowId xmlns:a16="http://schemas.microsoft.com/office/drawing/2014/main" val="682429833"/>
                  </a:ext>
                </a:extLst>
              </a:tr>
              <a:tr h="563085">
                <a:tc vMerge="1">
                  <a:txBody>
                    <a:bodyPr/>
                    <a:lstStyle/>
                    <a:p>
                      <a:endParaRPr lang="zh-CN" altLang="en-US"/>
                    </a:p>
                  </a:txBody>
                  <a:tcPr/>
                </a:tc>
                <a:tc>
                  <a:txBody>
                    <a:bodyPr/>
                    <a:lstStyle/>
                    <a:p>
                      <a:r>
                        <a:rPr lang="en-US" sz="1200" b="0" dirty="0">
                          <a:effectLst/>
                          <a:latin typeface="Arial" panose="020B0604020202020204" pitchFamily="34" charset="0"/>
                          <a:cs typeface="Arial" panose="020B0604020202020204" pitchFamily="34" charset="0"/>
                        </a:rPr>
                        <a:t>Pressing is done when the glue is semi - cured</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Increase the gluing and pressing speed, increase the operating temperature</a:t>
                      </a:r>
                    </a:p>
                  </a:txBody>
                  <a:tcPr marL="114300" marR="114300" marT="76200" marB="76200" anchor="ctr"/>
                </a:tc>
                <a:extLst>
                  <a:ext uri="{0D108BD9-81ED-4DB2-BD59-A6C34878D82A}">
                    <a16:rowId xmlns:a16="http://schemas.microsoft.com/office/drawing/2014/main" val="3431540473"/>
                  </a:ext>
                </a:extLst>
              </a:tr>
              <a:tr h="486855">
                <a:tc vMerge="1">
                  <a:txBody>
                    <a:bodyPr/>
                    <a:lstStyle/>
                    <a:p>
                      <a:endParaRPr lang="zh-CN" altLang="en-US" dirty="0"/>
                    </a:p>
                  </a:txBody>
                  <a:tcPr/>
                </a:tc>
                <a:tc>
                  <a:txBody>
                    <a:bodyPr/>
                    <a:lstStyle/>
                    <a:p>
                      <a:r>
                        <a:rPr lang="en-US" sz="1200" b="0">
                          <a:effectLst/>
                          <a:latin typeface="Arial" panose="020B0604020202020204" pitchFamily="34" charset="0"/>
                          <a:cs typeface="Arial" panose="020B0604020202020204" pitchFamily="34" charset="0"/>
                        </a:rPr>
                        <a:t>he open time of the glue is too short</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Increase the operating temperature or extend the open time of the hot - melt adhesive</a:t>
                      </a:r>
                    </a:p>
                  </a:txBody>
                  <a:tcPr marL="114300" marR="114300" marT="76200" marB="76200" anchor="ctr"/>
                </a:tc>
                <a:extLst>
                  <a:ext uri="{0D108BD9-81ED-4DB2-BD59-A6C34878D82A}">
                    <a16:rowId xmlns:a16="http://schemas.microsoft.com/office/drawing/2014/main" val="3528957160"/>
                  </a:ext>
                </a:extLst>
              </a:tr>
              <a:tr h="486855">
                <a:tc vMerge="1">
                  <a:txBody>
                    <a:bodyPr/>
                    <a:lstStyle/>
                    <a:p>
                      <a:endParaRPr lang="zh-CN" altLang="en-US"/>
                    </a:p>
                  </a:txBody>
                  <a:tcPr/>
                </a:tc>
                <a:tc>
                  <a:txBody>
                    <a:bodyPr/>
                    <a:lstStyle/>
                    <a:p>
                      <a:r>
                        <a:rPr lang="en-US" sz="1200" b="0">
                          <a:effectLst/>
                          <a:latin typeface="Arial" panose="020B0604020202020204" pitchFamily="34" charset="0"/>
                          <a:cs typeface="Arial" panose="020B0604020202020204" pitchFamily="34" charset="0"/>
                        </a:rPr>
                        <a:t>The curing speed of the glue is too slow</a:t>
                      </a:r>
                    </a:p>
                  </a:txBody>
                  <a:tcPr marL="114300" marR="114300" marT="76200" marB="76200" anchor="ctr"/>
                </a:tc>
                <a:tc>
                  <a:txBody>
                    <a:bodyPr/>
                    <a:lstStyle/>
                    <a:p>
                      <a:r>
                        <a:rPr lang="en-US" sz="1200" b="0" dirty="0">
                          <a:effectLst/>
                          <a:latin typeface="Arial" panose="020B0604020202020204" pitchFamily="34" charset="0"/>
                          <a:cs typeface="Arial" panose="020B0604020202020204" pitchFamily="34" charset="0"/>
                        </a:rPr>
                        <a:t>Lower the operating temperature or shorten the curing time of the hot - melt adhesive</a:t>
                      </a:r>
                    </a:p>
                  </a:txBody>
                  <a:tcPr marL="114300" marR="114300" marT="76200" marB="76200" anchor="ctr"/>
                </a:tc>
                <a:extLst>
                  <a:ext uri="{0D108BD9-81ED-4DB2-BD59-A6C34878D82A}">
                    <a16:rowId xmlns:a16="http://schemas.microsoft.com/office/drawing/2014/main" val="759127147"/>
                  </a:ext>
                </a:extLst>
              </a:tr>
            </a:tbl>
          </a:graphicData>
        </a:graphic>
      </p:graphicFrame>
      <p:pic>
        <p:nvPicPr>
          <p:cNvPr id="15" name="图片 14">
            <a:extLst>
              <a:ext uri="{FF2B5EF4-FFF2-40B4-BE49-F238E27FC236}">
                <a16:creationId xmlns:a16="http://schemas.microsoft.com/office/drawing/2014/main" id="{D04BC028-F09E-14E2-7D44-3A8928DC7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884" y="219470"/>
            <a:ext cx="2517413" cy="475460"/>
          </a:xfrm>
          <a:prstGeom prst="rect">
            <a:avLst/>
          </a:prstGeom>
        </p:spPr>
      </p:pic>
      <p:pic>
        <p:nvPicPr>
          <p:cNvPr id="4" name="图片 3">
            <a:extLst>
              <a:ext uri="{FF2B5EF4-FFF2-40B4-BE49-F238E27FC236}">
                <a16:creationId xmlns:a16="http://schemas.microsoft.com/office/drawing/2014/main" id="{DB41C888-B351-7115-83B8-260D647D4F38}"/>
              </a:ext>
            </a:extLst>
          </p:cNvPr>
          <p:cNvPicPr>
            <a:picLocks noChangeAspect="1"/>
          </p:cNvPicPr>
          <p:nvPr/>
        </p:nvPicPr>
        <p:blipFill>
          <a:blip r:embed="rId3"/>
          <a:stretch>
            <a:fillRect/>
          </a:stretch>
        </p:blipFill>
        <p:spPr>
          <a:xfrm>
            <a:off x="953550" y="3927767"/>
            <a:ext cx="1414278" cy="2550337"/>
          </a:xfrm>
          <a:prstGeom prst="rect">
            <a:avLst/>
          </a:prstGeom>
        </p:spPr>
      </p:pic>
    </p:spTree>
    <p:extLst>
      <p:ext uri="{BB962C8B-B14F-4D97-AF65-F5344CB8AC3E}">
        <p14:creationId xmlns:p14="http://schemas.microsoft.com/office/powerpoint/2010/main" val="11644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835A0-E9B2-F479-E92F-59FC823B2A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9CC646-B80E-77B6-8940-29A662337EE8}"/>
              </a:ext>
            </a:extLst>
          </p:cNvPr>
          <p:cNvSpPr>
            <a:spLocks noGrp="1"/>
          </p:cNvSpPr>
          <p:nvPr>
            <p:ph type="title"/>
          </p:nvPr>
        </p:nvSpPr>
        <p:spPr>
          <a:xfrm>
            <a:off x="839788" y="457200"/>
            <a:ext cx="3932237" cy="579938"/>
          </a:xfrm>
        </p:spPr>
        <p:txBody>
          <a:bodyPr>
            <a:normAutofit/>
          </a:bodyPr>
          <a:lstStyle/>
          <a:p>
            <a:r>
              <a:rPr lang="en-US" altLang="zh-CN" b="1" dirty="0">
                <a:latin typeface="Arial" panose="020B0604020202020204" pitchFamily="34" charset="0"/>
                <a:cs typeface="Arial" panose="020B0604020202020204" pitchFamily="34" charset="0"/>
              </a:rPr>
              <a:t>FAQ</a:t>
            </a:r>
            <a:endParaRPr lang="zh-CN" altLang="en-US" b="1" dirty="0">
              <a:latin typeface="Arial" panose="020B0604020202020204" pitchFamily="34" charset="0"/>
              <a:cs typeface="Arial" panose="020B0604020202020204" pitchFamily="34" charset="0"/>
            </a:endParaRPr>
          </a:p>
        </p:txBody>
      </p:sp>
      <p:graphicFrame>
        <p:nvGraphicFramePr>
          <p:cNvPr id="12" name="内容占位符 11">
            <a:extLst>
              <a:ext uri="{FF2B5EF4-FFF2-40B4-BE49-F238E27FC236}">
                <a16:creationId xmlns:a16="http://schemas.microsoft.com/office/drawing/2014/main" id="{95AC25F0-D1EB-DD89-D5E0-05975406E305}"/>
              </a:ext>
            </a:extLst>
          </p:cNvPr>
          <p:cNvGraphicFramePr>
            <a:graphicFrameLocks noGrp="1"/>
          </p:cNvGraphicFramePr>
          <p:nvPr>
            <p:ph idx="1"/>
            <p:extLst>
              <p:ext uri="{D42A27DB-BD31-4B8C-83A1-F6EECF244321}">
                <p14:modId xmlns:p14="http://schemas.microsoft.com/office/powerpoint/2010/main" val="627131649"/>
              </p:ext>
            </p:extLst>
          </p:nvPr>
        </p:nvGraphicFramePr>
        <p:xfrm>
          <a:off x="839787" y="1183805"/>
          <a:ext cx="10728294" cy="5320174"/>
        </p:xfrm>
        <a:graphic>
          <a:graphicData uri="http://schemas.openxmlformats.org/drawingml/2006/table">
            <a:tbl>
              <a:tblPr firstRow="1" bandRow="1">
                <a:tableStyleId>{5C22544A-7EE6-4342-B048-85BDC9FD1C3A}</a:tableStyleId>
              </a:tblPr>
              <a:tblGrid>
                <a:gridCol w="2504830">
                  <a:extLst>
                    <a:ext uri="{9D8B030D-6E8A-4147-A177-3AD203B41FA5}">
                      <a16:colId xmlns:a16="http://schemas.microsoft.com/office/drawing/2014/main" val="3028741988"/>
                    </a:ext>
                  </a:extLst>
                </a:gridCol>
                <a:gridCol w="3203469">
                  <a:extLst>
                    <a:ext uri="{9D8B030D-6E8A-4147-A177-3AD203B41FA5}">
                      <a16:colId xmlns:a16="http://schemas.microsoft.com/office/drawing/2014/main" val="1809853177"/>
                    </a:ext>
                  </a:extLst>
                </a:gridCol>
                <a:gridCol w="5019995">
                  <a:extLst>
                    <a:ext uri="{9D8B030D-6E8A-4147-A177-3AD203B41FA5}">
                      <a16:colId xmlns:a16="http://schemas.microsoft.com/office/drawing/2014/main" val="898014796"/>
                    </a:ext>
                  </a:extLst>
                </a:gridCol>
              </a:tblGrid>
              <a:tr h="754615">
                <a:tc>
                  <a:txBody>
                    <a:bodyPr/>
                    <a:lstStyle/>
                    <a:p>
                      <a:r>
                        <a:rPr lang="en-US" sz="1400" b="1">
                          <a:effectLst/>
                          <a:latin typeface="Arial" panose="020B0604020202020204" pitchFamily="34" charset="0"/>
                          <a:cs typeface="Arial" panose="020B0604020202020204" pitchFamily="34" charset="0"/>
                        </a:rPr>
                        <a:t>Production Anomaly</a:t>
                      </a:r>
                    </a:p>
                  </a:txBody>
                  <a:tcPr marL="114300" marR="114300" marT="76200" marB="76200" anchor="ctr"/>
                </a:tc>
                <a:tc>
                  <a:txBody>
                    <a:bodyPr/>
                    <a:lstStyle/>
                    <a:p>
                      <a:r>
                        <a:rPr lang="en-US" sz="1400" b="1" dirty="0">
                          <a:effectLst/>
                          <a:latin typeface="Arial" panose="020B0604020202020204" pitchFamily="34" charset="0"/>
                          <a:cs typeface="Arial" panose="020B0604020202020204" pitchFamily="34" charset="0"/>
                        </a:rPr>
                        <a:t>Cause Analysis</a:t>
                      </a:r>
                    </a:p>
                  </a:txBody>
                  <a:tcPr marL="114300" marR="114300" marT="76200" marB="76200" anchor="ctr"/>
                </a:tc>
                <a:tc>
                  <a:txBody>
                    <a:bodyPr/>
                    <a:lstStyle/>
                    <a:p>
                      <a:r>
                        <a:rPr lang="en-US" sz="1400" b="1" dirty="0">
                          <a:effectLst/>
                          <a:latin typeface="Arial" panose="020B0604020202020204" pitchFamily="34" charset="0"/>
                          <a:cs typeface="Arial" panose="020B0604020202020204" pitchFamily="34" charset="0"/>
                        </a:rPr>
                        <a:t>Solutions</a:t>
                      </a:r>
                    </a:p>
                  </a:txBody>
                  <a:tcPr marL="114300" marR="114300" marT="76200" marB="76200" anchor="ctr"/>
                </a:tc>
                <a:extLst>
                  <a:ext uri="{0D108BD9-81ED-4DB2-BD59-A6C34878D82A}">
                    <a16:rowId xmlns:a16="http://schemas.microsoft.com/office/drawing/2014/main" val="317810052"/>
                  </a:ext>
                </a:extLst>
              </a:tr>
              <a:tr h="754616">
                <a:tc rowSpan="3">
                  <a:txBody>
                    <a:bodyPr/>
                    <a:lstStyle/>
                    <a:p>
                      <a:r>
                        <a:rPr lang="en-US" sz="1400" b="0" dirty="0">
                          <a:effectLst/>
                          <a:latin typeface="Arial" panose="020B0604020202020204" pitchFamily="34" charset="0"/>
                          <a:cs typeface="Arial" panose="020B0604020202020204" pitchFamily="34" charset="0"/>
                        </a:rPr>
                        <a:t>Difficult gluing</a:t>
                      </a:r>
                    </a:p>
                  </a:txBody>
                  <a:tcPr marL="114300" marR="114300" marT="76200" marB="76200" anchor="ctr"/>
                </a:tc>
                <a:tc>
                  <a:txBody>
                    <a:bodyPr/>
                    <a:lstStyle/>
                    <a:p>
                      <a:r>
                        <a:rPr lang="en-US" sz="1400" b="0">
                          <a:effectLst/>
                          <a:latin typeface="Arial" panose="020B0604020202020204" pitchFamily="34" charset="0"/>
                          <a:cs typeface="Arial" panose="020B0604020202020204" pitchFamily="34" charset="0"/>
                        </a:rPr>
                        <a:t>The glue is not completely melted</a:t>
                      </a:r>
                    </a:p>
                  </a:txBody>
                  <a:tcPr marL="114300" marR="114300" marT="76200" marB="76200" anchor="ctr"/>
                </a:tc>
                <a:tc>
                  <a:txBody>
                    <a:bodyPr/>
                    <a:lstStyle/>
                    <a:p>
                      <a:r>
                        <a:rPr lang="en-US" sz="1400" b="0" dirty="0">
                          <a:effectLst/>
                          <a:latin typeface="Arial" panose="020B0604020202020204" pitchFamily="34" charset="0"/>
                          <a:cs typeface="Arial" panose="020B0604020202020204" pitchFamily="34" charset="0"/>
                        </a:rPr>
                        <a:t>The operating temperature is too low, resulting in insufficient glue melting. Increase the operating temperature</a:t>
                      </a:r>
                    </a:p>
                  </a:txBody>
                  <a:tcPr marL="114300" marR="114300" marT="76200" marB="76200" anchor="ctr"/>
                </a:tc>
                <a:extLst>
                  <a:ext uri="{0D108BD9-81ED-4DB2-BD59-A6C34878D82A}">
                    <a16:rowId xmlns:a16="http://schemas.microsoft.com/office/drawing/2014/main" val="1218237134"/>
                  </a:ext>
                </a:extLst>
              </a:tr>
              <a:tr h="75461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panose="020B0604020202020204" pitchFamily="34" charset="0"/>
                        <a:cs typeface="Arial" panose="020B0604020202020204" pitchFamily="34" charset="0"/>
                      </a:endParaRPr>
                    </a:p>
                  </a:txBody>
                  <a:tcPr/>
                </a:tc>
                <a:tc>
                  <a:txBody>
                    <a:bodyPr/>
                    <a:lstStyle/>
                    <a:p>
                      <a:r>
                        <a:rPr lang="en-US" sz="1400" b="0">
                          <a:effectLst/>
                          <a:latin typeface="Arial" panose="020B0604020202020204" pitchFamily="34" charset="0"/>
                          <a:cs typeface="Arial" panose="020B0604020202020204" pitchFamily="34" charset="0"/>
                        </a:rPr>
                        <a:t>The hot - melt adhesive is too thick</a:t>
                      </a:r>
                    </a:p>
                  </a:txBody>
                  <a:tcPr marL="114300" marR="114300" marT="76200" marB="76200" anchor="ctr"/>
                </a:tc>
                <a:tc>
                  <a:txBody>
                    <a:bodyPr/>
                    <a:lstStyle/>
                    <a:p>
                      <a:r>
                        <a:rPr lang="en-US" sz="1400" b="0" dirty="0">
                          <a:effectLst/>
                          <a:latin typeface="Arial" panose="020B0604020202020204" pitchFamily="34" charset="0"/>
                          <a:cs typeface="Arial" panose="020B0604020202020204" pitchFamily="34" charset="0"/>
                        </a:rPr>
                        <a:t>Increase the operating temperature or reduce the viscosity (thickness) of the hot - melt adhesive</a:t>
                      </a:r>
                    </a:p>
                  </a:txBody>
                  <a:tcPr marL="114300" marR="114300" marT="76200" marB="76200" anchor="ctr"/>
                </a:tc>
                <a:extLst>
                  <a:ext uri="{0D108BD9-81ED-4DB2-BD59-A6C34878D82A}">
                    <a16:rowId xmlns:a16="http://schemas.microsoft.com/office/drawing/2014/main" val="3371751838"/>
                  </a:ext>
                </a:extLst>
              </a:tr>
              <a:tr h="75461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txBody>
                  <a:tcPr/>
                </a:tc>
                <a:tc>
                  <a:txBody>
                    <a:bodyPr/>
                    <a:lstStyle/>
                    <a:p>
                      <a:r>
                        <a:rPr lang="en-US" sz="1400" b="0">
                          <a:effectLst/>
                          <a:latin typeface="Arial" panose="020B0604020202020204" pitchFamily="34" charset="0"/>
                          <a:cs typeface="Arial" panose="020B0604020202020204" pitchFamily="34" charset="0"/>
                        </a:rPr>
                        <a:t>The glue film is too thick and the adhesion is too strong</a:t>
                      </a:r>
                    </a:p>
                  </a:txBody>
                  <a:tcPr marL="114300" marR="114300" marT="76200" marB="76200" anchor="ctr"/>
                </a:tc>
                <a:tc>
                  <a:txBody>
                    <a:bodyPr/>
                    <a:lstStyle/>
                    <a:p>
                      <a:r>
                        <a:rPr lang="en-US" sz="1400" b="0" dirty="0">
                          <a:effectLst/>
                          <a:latin typeface="Arial" panose="020B0604020202020204" pitchFamily="34" charset="0"/>
                          <a:cs typeface="Arial" panose="020B0604020202020204" pitchFamily="34" charset="0"/>
                        </a:rPr>
                        <a:t>Reduce the thickness of the glue film or increase the temperature to reduce the stickiness of the coating roller</a:t>
                      </a:r>
                    </a:p>
                  </a:txBody>
                  <a:tcPr marL="114300" marR="114300" marT="76200" marB="76200" anchor="ctr"/>
                </a:tc>
                <a:extLst>
                  <a:ext uri="{0D108BD9-81ED-4DB2-BD59-A6C34878D82A}">
                    <a16:rowId xmlns:a16="http://schemas.microsoft.com/office/drawing/2014/main" val="3964804830"/>
                  </a:ext>
                </a:extLst>
              </a:tr>
              <a:tr h="754616">
                <a:tc rowSpan="2">
                  <a:txBody>
                    <a:bodyPr/>
                    <a:lstStyle/>
                    <a:p>
                      <a:r>
                        <a:rPr lang="en-US" sz="1400" b="0" dirty="0">
                          <a:effectLst/>
                          <a:latin typeface="Arial" panose="020B0604020202020204" pitchFamily="34" charset="0"/>
                          <a:cs typeface="Arial" panose="020B0604020202020204" pitchFamily="34" charset="0"/>
                        </a:rPr>
                        <a:t>The glue turns yellow</a:t>
                      </a:r>
                    </a:p>
                  </a:txBody>
                  <a:tcPr marL="114300" marR="114300" marT="76200" marB="76200"/>
                </a:tc>
                <a:tc>
                  <a:txBody>
                    <a:bodyPr/>
                    <a:lstStyle/>
                    <a:p>
                      <a:r>
                        <a:rPr lang="en-US" sz="1400" b="0" dirty="0">
                          <a:effectLst/>
                          <a:latin typeface="Arial" panose="020B0604020202020204" pitchFamily="34" charset="0"/>
                          <a:cs typeface="Arial" panose="020B0604020202020204" pitchFamily="34" charset="0"/>
                        </a:rPr>
                        <a:t>The temperature is too high</a:t>
                      </a:r>
                    </a:p>
                  </a:txBody>
                  <a:tcPr marL="114300" marR="114300" marT="76200" marB="76200" anchor="ctr"/>
                </a:tc>
                <a:tc>
                  <a:txBody>
                    <a:bodyPr/>
                    <a:lstStyle/>
                    <a:p>
                      <a:r>
                        <a:rPr lang="en-US" sz="1400" b="0" dirty="0">
                          <a:effectLst/>
                          <a:latin typeface="Arial" panose="020B0604020202020204" pitchFamily="34" charset="0"/>
                          <a:cs typeface="Arial" panose="020B0604020202020204" pitchFamily="34" charset="0"/>
                        </a:rPr>
                        <a:t>Lower the temperature to slow down aging</a:t>
                      </a:r>
                    </a:p>
                  </a:txBody>
                  <a:tcPr marL="114300" marR="114300" marT="76200" marB="76200" anchor="ctr"/>
                </a:tc>
                <a:extLst>
                  <a:ext uri="{0D108BD9-81ED-4DB2-BD59-A6C34878D82A}">
                    <a16:rowId xmlns:a16="http://schemas.microsoft.com/office/drawing/2014/main" val="3801166222"/>
                  </a:ext>
                </a:extLst>
              </a:tr>
              <a:tr h="754615">
                <a:tc vMerge="1">
                  <a:txBody>
                    <a:bodyPr/>
                    <a:lstStyle/>
                    <a:p>
                      <a:endParaRPr lang="zh-CN" altLang="en-US" sz="1400" dirty="0">
                        <a:latin typeface="Arial" panose="020B0604020202020204" pitchFamily="34" charset="0"/>
                        <a:cs typeface="Arial" panose="020B0604020202020204" pitchFamily="34" charset="0"/>
                      </a:endParaRPr>
                    </a:p>
                  </a:txBody>
                  <a:tcPr/>
                </a:tc>
                <a:tc>
                  <a:txBody>
                    <a:bodyPr/>
                    <a:lstStyle/>
                    <a:p>
                      <a:r>
                        <a:rPr lang="en-US" sz="1400" b="0" dirty="0">
                          <a:effectLst/>
                          <a:latin typeface="Arial" panose="020B0604020202020204" pitchFamily="34" charset="0"/>
                          <a:cs typeface="Arial" panose="020B0604020202020204" pitchFamily="34" charset="0"/>
                        </a:rPr>
                        <a:t>The glue - melting time is too long</a:t>
                      </a:r>
                    </a:p>
                  </a:txBody>
                  <a:tcPr marL="114300" marR="114300" marT="76200" marB="76200" anchor="ctr"/>
                </a:tc>
                <a:tc>
                  <a:txBody>
                    <a:bodyPr/>
                    <a:lstStyle/>
                    <a:p>
                      <a:r>
                        <a:rPr lang="en-US" sz="1400" b="0" dirty="0">
                          <a:effectLst/>
                          <a:latin typeface="Arial" panose="020B0604020202020204" pitchFamily="34" charset="0"/>
                          <a:cs typeface="Arial" panose="020B0604020202020204" pitchFamily="34" charset="0"/>
                        </a:rPr>
                        <a:t>Add glue in small amounts and multiple times to avoid adding too much glue at once and not being able to use it up for a long time</a:t>
                      </a:r>
                    </a:p>
                  </a:txBody>
                  <a:tcPr marL="114300" marR="114300" marT="76200" marB="76200" anchor="ctr"/>
                </a:tc>
                <a:extLst>
                  <a:ext uri="{0D108BD9-81ED-4DB2-BD59-A6C34878D82A}">
                    <a16:rowId xmlns:a16="http://schemas.microsoft.com/office/drawing/2014/main" val="3008374211"/>
                  </a:ext>
                </a:extLst>
              </a:tr>
              <a:tr h="754615">
                <a:tc>
                  <a:txBody>
                    <a:bodyPr/>
                    <a:lstStyle/>
                    <a:p>
                      <a:r>
                        <a:rPr lang="en-US" sz="1400" b="0">
                          <a:effectLst/>
                          <a:latin typeface="Arial" panose="020B0604020202020204" pitchFamily="34" charset="0"/>
                          <a:cs typeface="Arial" panose="020B0604020202020204" pitchFamily="34" charset="0"/>
                        </a:rPr>
                        <a:t>Severe stringing</a:t>
                      </a:r>
                    </a:p>
                  </a:txBody>
                  <a:tcPr marL="114300" marR="114300" marT="76200" marB="76200" anchor="ctr"/>
                </a:tc>
                <a:tc>
                  <a:txBody>
                    <a:bodyPr/>
                    <a:lstStyle/>
                    <a:p>
                      <a:r>
                        <a:rPr lang="en-US" sz="1400" b="0">
                          <a:effectLst/>
                          <a:latin typeface="Arial" panose="020B0604020202020204" pitchFamily="34" charset="0"/>
                          <a:cs typeface="Arial" panose="020B0604020202020204" pitchFamily="34" charset="0"/>
                        </a:rPr>
                        <a:t>The glue solution is thick, viscous</a:t>
                      </a:r>
                    </a:p>
                  </a:txBody>
                  <a:tcPr marL="114300" marR="114300" marT="76200" marB="76200" anchor="ctr"/>
                </a:tc>
                <a:tc>
                  <a:txBody>
                    <a:bodyPr/>
                    <a:lstStyle/>
                    <a:p>
                      <a:r>
                        <a:rPr lang="en-US" sz="1400" b="0" dirty="0">
                          <a:effectLst/>
                          <a:latin typeface="Arial" panose="020B0604020202020204" pitchFamily="34" charset="0"/>
                          <a:cs typeface="Arial" panose="020B0604020202020204" pitchFamily="34" charset="0"/>
                        </a:rPr>
                        <a:t>Increase the operating temperature and reduce the thickness of the glue film</a:t>
                      </a:r>
                    </a:p>
                  </a:txBody>
                  <a:tcPr marL="114300" marR="114300" marT="76200" marB="76200" anchor="ctr"/>
                </a:tc>
                <a:extLst>
                  <a:ext uri="{0D108BD9-81ED-4DB2-BD59-A6C34878D82A}">
                    <a16:rowId xmlns:a16="http://schemas.microsoft.com/office/drawing/2014/main" val="682429833"/>
                  </a:ext>
                </a:extLst>
              </a:tr>
            </a:tbl>
          </a:graphicData>
        </a:graphic>
      </p:graphicFrame>
      <p:pic>
        <p:nvPicPr>
          <p:cNvPr id="5" name="图片 4">
            <a:extLst>
              <a:ext uri="{FF2B5EF4-FFF2-40B4-BE49-F238E27FC236}">
                <a16:creationId xmlns:a16="http://schemas.microsoft.com/office/drawing/2014/main" id="{5D3E494A-834F-BA9A-1658-81670A941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884" y="219470"/>
            <a:ext cx="2517413" cy="475460"/>
          </a:xfrm>
          <a:prstGeom prst="rect">
            <a:avLst/>
          </a:prstGeom>
        </p:spPr>
      </p:pic>
      <p:pic>
        <p:nvPicPr>
          <p:cNvPr id="6" name="图片 5">
            <a:extLst>
              <a:ext uri="{FF2B5EF4-FFF2-40B4-BE49-F238E27FC236}">
                <a16:creationId xmlns:a16="http://schemas.microsoft.com/office/drawing/2014/main" id="{F3A2CF61-C083-1BE2-F24B-A883F41D8BE3}"/>
              </a:ext>
            </a:extLst>
          </p:cNvPr>
          <p:cNvPicPr>
            <a:picLocks noChangeAspect="1"/>
          </p:cNvPicPr>
          <p:nvPr/>
        </p:nvPicPr>
        <p:blipFill>
          <a:blip r:embed="rId3"/>
          <a:stretch>
            <a:fillRect/>
          </a:stretch>
        </p:blipFill>
        <p:spPr>
          <a:xfrm>
            <a:off x="914215" y="4508372"/>
            <a:ext cx="2381467" cy="1165823"/>
          </a:xfrm>
          <a:prstGeom prst="rect">
            <a:avLst/>
          </a:prstGeom>
        </p:spPr>
      </p:pic>
    </p:spTree>
    <p:extLst>
      <p:ext uri="{BB962C8B-B14F-4D97-AF65-F5344CB8AC3E}">
        <p14:creationId xmlns:p14="http://schemas.microsoft.com/office/powerpoint/2010/main" val="266936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AF99D60A-2262-559A-552C-DF6EB849B3EE}"/>
              </a:ext>
            </a:extLst>
          </p:cNvPr>
          <p:cNvSpPr>
            <a:spLocks noGrp="1"/>
          </p:cNvSpPr>
          <p:nvPr>
            <p:ph type="subTitle" idx="1"/>
          </p:nvPr>
        </p:nvSpPr>
        <p:spPr>
          <a:xfrm>
            <a:off x="1840675" y="4096473"/>
            <a:ext cx="8510649" cy="2523507"/>
          </a:xfrm>
        </p:spPr>
        <p:txBody>
          <a:bodyPr>
            <a:normAutofit/>
          </a:bodyPr>
          <a:lstStyle/>
          <a:p>
            <a:pPr algn="l"/>
            <a:r>
              <a:rPr lang="en-US" altLang="zh-CN" sz="1800" dirty="0">
                <a:latin typeface="Arial" panose="020B0604020202020204" pitchFamily="34" charset="0"/>
                <a:cs typeface="Arial" panose="020B0604020202020204" pitchFamily="34" charset="0"/>
              </a:rPr>
              <a:t>Sichuan UNISN New Material Technology Co., Ltd.</a:t>
            </a:r>
          </a:p>
          <a:p>
            <a:pPr algn="l"/>
            <a:r>
              <a:rPr lang="en-US" altLang="zh-CN" sz="1800" dirty="0">
                <a:latin typeface="Arial" panose="020B0604020202020204" pitchFamily="34" charset="0"/>
                <a:cs typeface="Arial" panose="020B0604020202020204" pitchFamily="34" charset="0"/>
              </a:rPr>
              <a:t>Office Address: Room 806, Building 5, China Railway West City Business District, Qingyang District, Chengdu,</a:t>
            </a:r>
          </a:p>
          <a:p>
            <a:pPr algn="l"/>
            <a:r>
              <a:rPr lang="en-US" altLang="zh-CN" sz="1800" dirty="0">
                <a:latin typeface="Arial" panose="020B0604020202020204" pitchFamily="34" charset="0"/>
                <a:cs typeface="Arial" panose="020B0604020202020204" pitchFamily="34" charset="0"/>
              </a:rPr>
              <a:t>Sichuan Province, </a:t>
            </a:r>
          </a:p>
          <a:p>
            <a:pPr algn="l"/>
            <a:r>
              <a:rPr lang="en-US" altLang="zh-CN" sz="1800" dirty="0">
                <a:latin typeface="Arial" panose="020B0604020202020204" pitchFamily="34" charset="0"/>
                <a:cs typeface="Arial" panose="020B0604020202020204" pitchFamily="34" charset="0"/>
              </a:rPr>
              <a:t>China</a:t>
            </a:r>
          </a:p>
          <a:p>
            <a:pPr algn="l"/>
            <a:r>
              <a:rPr lang="en-US" altLang="zh-CN" sz="1800" dirty="0">
                <a:latin typeface="Arial" panose="020B0604020202020204" pitchFamily="34" charset="0"/>
                <a:cs typeface="Arial" panose="020B0604020202020204" pitchFamily="34" charset="0"/>
              </a:rPr>
              <a:t>Tel: +86 028-81726336            Fax: +86 028-81766336</a:t>
            </a:r>
          </a:p>
          <a:p>
            <a:pPr algn="l"/>
            <a:r>
              <a:rPr lang="en-US" altLang="zh-CN" sz="1800" dirty="0">
                <a:latin typeface="Arial" panose="020B0604020202020204" pitchFamily="34" charset="0"/>
                <a:cs typeface="Arial" panose="020B0604020202020204" pitchFamily="34" charset="0"/>
              </a:rPr>
              <a:t>Mobile: +86 138 8208 4297     Email: unisn@foxmail.com</a:t>
            </a:r>
            <a:endParaRPr lang="zh-CN" altLang="en-US" sz="18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CB526134-E37B-2D73-5F82-A89E4CF88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819" y="2675318"/>
            <a:ext cx="6282991" cy="1186659"/>
          </a:xfrm>
          <a:prstGeom prst="rect">
            <a:avLst/>
          </a:prstGeom>
        </p:spPr>
      </p:pic>
      <p:sp>
        <p:nvSpPr>
          <p:cNvPr id="7" name="文本框 6">
            <a:extLst>
              <a:ext uri="{FF2B5EF4-FFF2-40B4-BE49-F238E27FC236}">
                <a16:creationId xmlns:a16="http://schemas.microsoft.com/office/drawing/2014/main" id="{2240FEB4-6FCE-5713-03C5-83C94EC98DE7}"/>
              </a:ext>
            </a:extLst>
          </p:cNvPr>
          <p:cNvSpPr txBox="1"/>
          <p:nvPr/>
        </p:nvSpPr>
        <p:spPr>
          <a:xfrm>
            <a:off x="1564338" y="1609825"/>
            <a:ext cx="8721952" cy="830997"/>
          </a:xfrm>
          <a:prstGeom prst="rect">
            <a:avLst/>
          </a:prstGeom>
          <a:noFill/>
        </p:spPr>
        <p:txBody>
          <a:bodyPr wrap="square" rtlCol="0">
            <a:spAutoFit/>
          </a:bodyPr>
          <a:lstStyle/>
          <a:p>
            <a:r>
              <a:rPr lang="en-US" altLang="zh-CN" sz="4800" b="1" i="0" dirty="0">
                <a:effectLst/>
                <a:latin typeface="Arial" panose="020B0604020202020204" pitchFamily="34" charset="0"/>
                <a:cs typeface="Arial" panose="020B0604020202020204" pitchFamily="34" charset="0"/>
              </a:rPr>
              <a:t>Thank You for Your Attention!</a:t>
            </a:r>
            <a:endParaRPr lang="zh-CN" alt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599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1058</Words>
  <Application>Microsoft Office PowerPoint</Application>
  <PresentationFormat>宽屏</PresentationFormat>
  <Paragraphs>88</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Inter</vt:lpstr>
      <vt:lpstr>等线</vt:lpstr>
      <vt:lpstr>等线 Light</vt:lpstr>
      <vt:lpstr>Arial</vt:lpstr>
      <vt:lpstr>Office 主题​​</vt:lpstr>
      <vt:lpstr>Application Products</vt:lpstr>
      <vt:lpstr>Application Equipment</vt:lpstr>
      <vt:lpstr>Why Choose UNISN Hot - melt Adhesive</vt:lpstr>
      <vt:lpstr>Usage Methods and Precautions</vt:lpstr>
      <vt:lpstr>FAQ</vt:lpstr>
      <vt:lpstr>FAQ</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Yu</dc:creator>
  <cp:lastModifiedBy>James Yu</cp:lastModifiedBy>
  <cp:revision>44</cp:revision>
  <dcterms:created xsi:type="dcterms:W3CDTF">2025-04-09T02:28:45Z</dcterms:created>
  <dcterms:modified xsi:type="dcterms:W3CDTF">2025-04-10T03:48:59Z</dcterms:modified>
</cp:coreProperties>
</file>